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56" r:id="rId5"/>
    <p:sldId id="305" r:id="rId6"/>
    <p:sldId id="277" r:id="rId7"/>
    <p:sldId id="330" r:id="rId8"/>
    <p:sldId id="331" r:id="rId9"/>
    <p:sldId id="332" r:id="rId10"/>
    <p:sldId id="333" r:id="rId11"/>
    <p:sldId id="334" r:id="rId12"/>
    <p:sldId id="335" r:id="rId13"/>
    <p:sldId id="336" r:id="rId14"/>
  </p:sldIdLst>
  <p:sldSz cx="9144000" cy="5143500" type="screen16x9"/>
  <p:notesSz cx="6797675" cy="9928225"/>
  <p:defaultTextStyle>
    <a:defPPr>
      <a:defRPr lang="es-E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B729"/>
    <a:srgbClr val="E8B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 autoAdjust="0"/>
  </p:normalViewPr>
  <p:slideViewPr>
    <p:cSldViewPr snapToGrid="0" showGuides="1">
      <p:cViewPr varScale="1">
        <p:scale>
          <a:sx n="117" d="100"/>
          <a:sy n="117" d="100"/>
        </p:scale>
        <p:origin x="168" y="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01A08F-4512-4F55-912A-BCB86507776C}" type="datetimeFigureOut">
              <a:rPr lang="es-ES" smtClean="0"/>
              <a:t>08/04/2019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5C4A11-70A8-42DB-A28B-5401A3C381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47030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30DD70-6494-430C-A14E-39A51C7FF107}" type="datetimeFigureOut">
              <a:rPr lang="es-ES" smtClean="0"/>
              <a:t>08/04/2019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1C800A-FE4D-42F5-A16A-BE2BE64618B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0115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6066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16396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20785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270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87929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6758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80819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94219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24597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C800A-FE4D-42F5-A16A-BE2BE64618BF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5647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2396" y="1454706"/>
            <a:ext cx="6115731" cy="2139553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62396" y="3614500"/>
            <a:ext cx="6115732" cy="112514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4" name="Imagen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796" y="323847"/>
            <a:ext cx="1697084" cy="816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755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0016" y="1855708"/>
            <a:ext cx="6141720" cy="2045732"/>
          </a:xfrm>
        </p:spPr>
        <p:txBody>
          <a:bodyPr>
            <a:noAutofit/>
          </a:bodyPr>
          <a:lstStyle>
            <a:lvl1pPr marL="0" indent="0" algn="l">
              <a:buNone/>
              <a:defRPr lang="en-US" sz="4800" b="0" kern="1200" dirty="0">
                <a:solidFill>
                  <a:srgbClr val="F6B729"/>
                </a:solidFill>
                <a:latin typeface="+mj-lt"/>
                <a:ea typeface="+mn-ea"/>
                <a:cs typeface="+mn-cs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796" y="323848"/>
            <a:ext cx="1697084" cy="816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274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887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7730" y="1369219"/>
            <a:ext cx="3576670" cy="326350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2040" y="1369219"/>
            <a:ext cx="3623310" cy="326350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7465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075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6647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20" y="0"/>
            <a:ext cx="5029200" cy="5143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1110" y="228599"/>
            <a:ext cx="7367620" cy="1053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1110" y="1369219"/>
            <a:ext cx="736762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n-US" dirty="0"/>
          </a:p>
        </p:txBody>
      </p:sp>
      <p:cxnSp>
        <p:nvCxnSpPr>
          <p:cNvPr id="7" name="Conector recto 6"/>
          <p:cNvCxnSpPr/>
          <p:nvPr/>
        </p:nvCxnSpPr>
        <p:spPr>
          <a:xfrm>
            <a:off x="-8120" y="5143500"/>
            <a:ext cx="9152120" cy="0"/>
          </a:xfrm>
          <a:prstGeom prst="line">
            <a:avLst/>
          </a:prstGeom>
          <a:ln w="508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n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2" y="4906502"/>
            <a:ext cx="1053087" cy="198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326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1" r:id="rId2"/>
    <p:sldLayoutId id="2147483662" r:id="rId3"/>
    <p:sldLayoutId id="2147483664" r:id="rId4"/>
    <p:sldLayoutId id="2147483666" r:id="rId5"/>
    <p:sldLayoutId id="2147483667" r:id="rId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600" b="0" kern="1200">
          <a:solidFill>
            <a:srgbClr val="F6B729"/>
          </a:solidFill>
          <a:latin typeface="+mj-lt"/>
          <a:ea typeface="+mj-ea"/>
          <a:cs typeface="Arial" panose="020B060402020202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j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j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1762396" y="1454706"/>
            <a:ext cx="6115731" cy="1517093"/>
          </a:xfrm>
        </p:spPr>
        <p:txBody>
          <a:bodyPr/>
          <a:lstStyle/>
          <a:p>
            <a:r>
              <a:rPr lang="es-ES" sz="2400" b="1" dirty="0" smtClean="0"/>
              <a:t>Los seguros islámicos: </a:t>
            </a:r>
            <a:r>
              <a:rPr lang="es-ES" sz="2400" b="1" i="1" dirty="0" err="1" smtClean="0"/>
              <a:t>takaful</a:t>
            </a:r>
            <a:endParaRPr lang="es-ES" sz="2400" b="1" i="1" dirty="0"/>
          </a:p>
        </p:txBody>
      </p:sp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r"/>
            <a:r>
              <a:rPr lang="es-ES" sz="2000" dirty="0" smtClean="0"/>
              <a:t>UNED Jornada de Derecho de los Seguros</a:t>
            </a:r>
            <a:endParaRPr lang="es-ES" sz="2000" dirty="0" smtClean="0"/>
          </a:p>
          <a:p>
            <a:pPr algn="r"/>
            <a:r>
              <a:rPr lang="es-ES" sz="2000" dirty="0" smtClean="0"/>
              <a:t>8 </a:t>
            </a:r>
            <a:r>
              <a:rPr lang="es-ES" sz="2000" dirty="0" smtClean="0"/>
              <a:t>de </a:t>
            </a:r>
            <a:r>
              <a:rPr lang="es-ES" sz="2000" dirty="0" smtClean="0"/>
              <a:t>abril </a:t>
            </a:r>
            <a:r>
              <a:rPr lang="es-ES" sz="2000" dirty="0" smtClean="0"/>
              <a:t>de 2019</a:t>
            </a: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370215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 fontScale="92500"/>
          </a:bodyPr>
          <a:lstStyle/>
          <a:p>
            <a:pPr marL="457200" indent="-457200">
              <a:buAutoNum type="arabicPeriod"/>
            </a:pPr>
            <a:r>
              <a:rPr lang="es-ES" sz="2000" dirty="0" smtClean="0"/>
              <a:t>La industria de las </a:t>
            </a:r>
            <a:r>
              <a:rPr lang="es-ES" sz="2000" smtClean="0"/>
              <a:t>finanzas islámicas</a:t>
            </a:r>
            <a:endParaRPr lang="es-ES" sz="2000" dirty="0"/>
          </a:p>
          <a:p>
            <a:pPr marL="457200" indent="-457200">
              <a:buAutoNum type="arabicPeriod"/>
            </a:pPr>
            <a:r>
              <a:rPr lang="es-ES" sz="2000" dirty="0"/>
              <a:t>Funciones de la cláusula de manifestaciones y garantías</a:t>
            </a:r>
          </a:p>
          <a:p>
            <a:pPr marL="457200" indent="-457200">
              <a:buAutoNum type="arabicPeriod"/>
            </a:pPr>
            <a:r>
              <a:rPr lang="es-ES" sz="2000" dirty="0"/>
              <a:t>Régimen de responsabilidad del vendedor</a:t>
            </a:r>
          </a:p>
          <a:p>
            <a:pPr marL="457200" indent="-457200">
              <a:buAutoNum type="arabicPeriod"/>
            </a:pPr>
            <a:r>
              <a:rPr lang="es-ES" sz="2000" dirty="0"/>
              <a:t>Mecanismos de garantía de la obligación de indemnizar</a:t>
            </a:r>
          </a:p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Índice 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240343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 lnSpcReduction="10000"/>
          </a:bodyPr>
          <a:lstStyle/>
          <a:p>
            <a:pPr marL="342900" indent="-342900">
              <a:buFontTx/>
              <a:buChar char="-"/>
            </a:pPr>
            <a:r>
              <a:rPr lang="es-ES" sz="2200" dirty="0" smtClean="0"/>
              <a:t>Mitigación </a:t>
            </a:r>
            <a:r>
              <a:rPr lang="es-ES" sz="2200" dirty="0"/>
              <a:t>de la asimetría </a:t>
            </a:r>
            <a:r>
              <a:rPr lang="es-ES" sz="2200" dirty="0" smtClean="0"/>
              <a:t>informativa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R&amp;W y procedimiento de </a:t>
            </a:r>
            <a:r>
              <a:rPr lang="es-ES" sz="2200" i="1" dirty="0" err="1"/>
              <a:t>due</a:t>
            </a:r>
            <a:r>
              <a:rPr lang="es-ES" sz="2200" i="1" dirty="0"/>
              <a:t> </a:t>
            </a:r>
            <a:r>
              <a:rPr lang="es-ES" sz="2200" i="1" dirty="0" err="1" smtClean="0"/>
              <a:t>diligence</a:t>
            </a:r>
            <a:endParaRPr lang="es-ES" sz="2200" i="1" dirty="0" smtClean="0"/>
          </a:p>
          <a:p>
            <a:pPr marL="342900" indent="-342900">
              <a:buFontTx/>
              <a:buChar char="-"/>
            </a:pPr>
            <a:r>
              <a:rPr lang="es-ES" sz="2200" dirty="0" smtClean="0"/>
              <a:t>Adaptación a </a:t>
            </a:r>
            <a:r>
              <a:rPr lang="es-ES" sz="2200" dirty="0"/>
              <a:t>las preferencias de las </a:t>
            </a:r>
            <a:r>
              <a:rPr lang="es-ES" sz="2200" dirty="0" smtClean="0"/>
              <a:t>partes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Asignación de </a:t>
            </a:r>
            <a:r>
              <a:rPr lang="es-ES" sz="2200" dirty="0"/>
              <a:t>los riesgos y </a:t>
            </a:r>
            <a:r>
              <a:rPr lang="es-ES" sz="2200" dirty="0" smtClean="0"/>
              <a:t>responsabilidades</a:t>
            </a:r>
            <a:endParaRPr lang="es-ES" sz="2200" dirty="0"/>
          </a:p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/>
              <a:t>Funciones </a:t>
            </a:r>
            <a:r>
              <a:rPr lang="es-ES" sz="2800" b="1" dirty="0" smtClean="0"/>
              <a:t>generales de las R&amp;W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370215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 fontScale="92500"/>
          </a:bodyPr>
          <a:lstStyle/>
          <a:p>
            <a:pPr marL="342900" indent="-342900">
              <a:buFontTx/>
              <a:buChar char="-"/>
            </a:pPr>
            <a:r>
              <a:rPr lang="es-ES" sz="2200" dirty="0" smtClean="0"/>
              <a:t>Anulabilidad </a:t>
            </a:r>
            <a:r>
              <a:rPr lang="es-ES" sz="2200" dirty="0"/>
              <a:t>por dolo omisivo o reticencia dolosa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Anulabilidad por </a:t>
            </a:r>
            <a:r>
              <a:rPr lang="es-ES" sz="2200" dirty="0"/>
              <a:t>esencialidad en el error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Régimen </a:t>
            </a:r>
            <a:r>
              <a:rPr lang="es-ES" sz="2200" dirty="0"/>
              <a:t>de saneamiento por evicción y vicios ocultos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Régimen </a:t>
            </a:r>
            <a:r>
              <a:rPr lang="es-ES" sz="2200" dirty="0"/>
              <a:t>de saneamiento en la venta en globo</a:t>
            </a:r>
          </a:p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/>
              <a:t>Funciones </a:t>
            </a:r>
            <a:r>
              <a:rPr lang="es-ES" sz="2800" b="1" dirty="0" smtClean="0"/>
              <a:t>especiales en Derecho español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420867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 fontScale="70000" lnSpcReduction="20000"/>
          </a:bodyPr>
          <a:lstStyle/>
          <a:p>
            <a:pPr marL="342900" indent="-342900">
              <a:buFontTx/>
              <a:buChar char="-"/>
            </a:pPr>
            <a:r>
              <a:rPr lang="es-ES" sz="2900" dirty="0" smtClean="0"/>
              <a:t>Tipología </a:t>
            </a:r>
            <a:r>
              <a:rPr lang="es-ES" sz="2900" dirty="0"/>
              <a:t>de </a:t>
            </a:r>
            <a:r>
              <a:rPr lang="es-ES" sz="2900" dirty="0" smtClean="0"/>
              <a:t>manifestaciones</a:t>
            </a:r>
          </a:p>
          <a:p>
            <a:pPr marL="342900" indent="-342900">
              <a:buFontTx/>
              <a:buChar char="-"/>
            </a:pPr>
            <a:r>
              <a:rPr lang="es-ES" sz="2900" dirty="0" smtClean="0"/>
              <a:t>Limitaciones a la responsabilidad</a:t>
            </a:r>
          </a:p>
          <a:p>
            <a:pPr marL="342900" indent="-342900">
              <a:buFontTx/>
              <a:buChar char="-"/>
            </a:pPr>
            <a:r>
              <a:rPr lang="es-ES" sz="2900" dirty="0" smtClean="0"/>
              <a:t>Procedimiento </a:t>
            </a:r>
            <a:r>
              <a:rPr lang="es-ES" sz="2900" dirty="0"/>
              <a:t>de reclamación </a:t>
            </a:r>
            <a:r>
              <a:rPr lang="es-ES" sz="2900" dirty="0" smtClean="0"/>
              <a:t>de indemnizaciones</a:t>
            </a:r>
          </a:p>
          <a:p>
            <a:pPr marL="342900" indent="-342900">
              <a:buFontTx/>
              <a:buChar char="-"/>
            </a:pPr>
            <a:r>
              <a:rPr lang="es-ES" sz="2900" dirty="0" smtClean="0"/>
              <a:t>Reclamaciones </a:t>
            </a:r>
            <a:r>
              <a:rPr lang="es-ES" sz="2900" dirty="0"/>
              <a:t>de terceros</a:t>
            </a:r>
          </a:p>
          <a:p>
            <a:pPr marL="342900" indent="-342900">
              <a:buFontTx/>
              <a:buChar char="-"/>
            </a:pPr>
            <a:endParaRPr lang="es-ES" sz="2200" dirty="0"/>
          </a:p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Responsabilidad </a:t>
            </a:r>
            <a:r>
              <a:rPr lang="es-ES" sz="2800" b="1" dirty="0"/>
              <a:t>del </a:t>
            </a:r>
            <a:r>
              <a:rPr lang="es-ES" sz="2800" b="1" dirty="0" smtClean="0"/>
              <a:t>vendedor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297407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buFontTx/>
              <a:buChar char="-"/>
            </a:pPr>
            <a:r>
              <a:rPr lang="es-ES" dirty="0" smtClean="0"/>
              <a:t>Promesas </a:t>
            </a:r>
            <a:r>
              <a:rPr lang="es-ES" dirty="0"/>
              <a:t>de conducta futura</a:t>
            </a:r>
          </a:p>
          <a:p>
            <a:pPr marL="342900" indent="-342900">
              <a:buFontTx/>
              <a:buChar char="-"/>
            </a:pPr>
            <a:r>
              <a:rPr lang="es-ES" dirty="0" smtClean="0"/>
              <a:t>Declaraciones </a:t>
            </a:r>
            <a:r>
              <a:rPr lang="es-ES" dirty="0"/>
              <a:t>sobre </a:t>
            </a:r>
            <a:r>
              <a:rPr lang="es-ES" dirty="0" smtClean="0"/>
              <a:t>hechos pasados </a:t>
            </a:r>
            <a:r>
              <a:rPr lang="es-ES" dirty="0"/>
              <a:t>o presentes</a:t>
            </a:r>
          </a:p>
          <a:p>
            <a:pPr marL="342900" indent="-342900">
              <a:buFontTx/>
              <a:buChar char="-"/>
            </a:pPr>
            <a:r>
              <a:rPr lang="es-ES" dirty="0" smtClean="0"/>
              <a:t>Declaraciones </a:t>
            </a:r>
            <a:r>
              <a:rPr lang="es-ES" dirty="0"/>
              <a:t>de ciencia y creencia</a:t>
            </a:r>
          </a:p>
          <a:p>
            <a:pPr marL="342900" indent="-342900">
              <a:buFontTx/>
              <a:buChar char="-"/>
            </a:pPr>
            <a:r>
              <a:rPr lang="es-ES" dirty="0" err="1" smtClean="0"/>
              <a:t>Metamanifestaciones</a:t>
            </a:r>
            <a:r>
              <a:rPr lang="es-ES" dirty="0" smtClean="0"/>
              <a:t> </a:t>
            </a:r>
            <a:endParaRPr lang="es-ES" dirty="0"/>
          </a:p>
          <a:p>
            <a:pPr marL="342900" indent="-342900">
              <a:buFontTx/>
              <a:buChar char="-"/>
            </a:pPr>
            <a:endParaRPr lang="es-ES" sz="2200" dirty="0"/>
          </a:p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/>
              <a:t>Tipología de manifestaciones</a:t>
            </a:r>
          </a:p>
        </p:txBody>
      </p:sp>
    </p:spTree>
    <p:extLst>
      <p:ext uri="{BB962C8B-B14F-4D97-AF65-F5344CB8AC3E}">
        <p14:creationId xmlns:p14="http://schemas.microsoft.com/office/powerpoint/2010/main" val="386046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/>
          </a:bodyPr>
          <a:lstStyle/>
          <a:p>
            <a:pPr marL="342900" indent="-342900">
              <a:buFontTx/>
              <a:buChar char="-"/>
            </a:pPr>
            <a:r>
              <a:rPr lang="es-ES" sz="2000" dirty="0" smtClean="0"/>
              <a:t>Límites </a:t>
            </a:r>
            <a:r>
              <a:rPr lang="es-ES" sz="2000" dirty="0"/>
              <a:t>cuantitativos (</a:t>
            </a:r>
            <a:r>
              <a:rPr lang="es-ES" sz="2000" i="1" dirty="0"/>
              <a:t>de </a:t>
            </a:r>
            <a:r>
              <a:rPr lang="es-ES" sz="2000" i="1" dirty="0" err="1"/>
              <a:t>minimis</a:t>
            </a:r>
            <a:r>
              <a:rPr lang="es-ES" sz="2000" i="1" dirty="0"/>
              <a:t>, </a:t>
            </a:r>
            <a:r>
              <a:rPr lang="es-ES" sz="2000" i="1" dirty="0" err="1"/>
              <a:t>basket</a:t>
            </a:r>
            <a:r>
              <a:rPr lang="es-ES" sz="2000" i="1" dirty="0"/>
              <a:t>, </a:t>
            </a:r>
            <a:r>
              <a:rPr lang="es-ES" sz="2000" i="1" dirty="0" err="1"/>
              <a:t>cap</a:t>
            </a:r>
            <a:r>
              <a:rPr lang="es-ES" sz="2000" dirty="0"/>
              <a:t>)</a:t>
            </a:r>
          </a:p>
          <a:p>
            <a:pPr marL="342900" indent="-342900">
              <a:buFontTx/>
              <a:buChar char="-"/>
            </a:pPr>
            <a:r>
              <a:rPr lang="es-ES" sz="2000" dirty="0" smtClean="0"/>
              <a:t>Límites </a:t>
            </a:r>
            <a:r>
              <a:rPr lang="es-ES" sz="2000" dirty="0"/>
              <a:t>temporales (general y especiales según el tipo de contingencia)</a:t>
            </a:r>
          </a:p>
          <a:p>
            <a:pPr marL="342900" indent="-342900">
              <a:buFontTx/>
              <a:buChar char="-"/>
            </a:pPr>
            <a:endParaRPr lang="es-ES" sz="2200" dirty="0"/>
          </a:p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/>
              <a:t>Limitaciones a la responsabilidad</a:t>
            </a:r>
          </a:p>
        </p:txBody>
      </p:sp>
    </p:spTree>
    <p:extLst>
      <p:ext uri="{BB962C8B-B14F-4D97-AF65-F5344CB8AC3E}">
        <p14:creationId xmlns:p14="http://schemas.microsoft.com/office/powerpoint/2010/main" val="152044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/>
          </a:bodyPr>
          <a:lstStyle/>
          <a:p>
            <a:pPr marL="342900" indent="-342900">
              <a:buFontTx/>
              <a:buChar char="-"/>
            </a:pPr>
            <a:r>
              <a:rPr lang="es-ES" sz="2200" dirty="0" smtClean="0"/>
              <a:t>Incumplimiento y fijación de un acuerdo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Procedimiento de resolución de conflictos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Impacto fiscal del pago de la indemnización</a:t>
            </a:r>
            <a:endParaRPr lang="es-ES" sz="2200" dirty="0"/>
          </a:p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Procedimiento de reclamación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25402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/>
          </a:bodyPr>
          <a:lstStyle/>
          <a:p>
            <a:pPr marL="342900" indent="-342900">
              <a:buFontTx/>
              <a:buChar char="-"/>
            </a:pPr>
            <a:r>
              <a:rPr lang="es-ES" sz="2200" dirty="0" smtClean="0"/>
              <a:t>Plazo de notificación de la reclamación de tercero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Asignación de la defensa de la reclamación</a:t>
            </a:r>
            <a:endParaRPr lang="es-ES" sz="2200" dirty="0"/>
          </a:p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Reclamaciones de terceros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335515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762396" y="2714017"/>
            <a:ext cx="6115732" cy="2025623"/>
          </a:xfrm>
        </p:spPr>
        <p:txBody>
          <a:bodyPr>
            <a:normAutofit lnSpcReduction="10000"/>
          </a:bodyPr>
          <a:lstStyle/>
          <a:p>
            <a:pPr marL="342900" indent="-342900">
              <a:buFontTx/>
              <a:buChar char="-"/>
            </a:pPr>
            <a:r>
              <a:rPr lang="es-ES" sz="2200" dirty="0" smtClean="0"/>
              <a:t>Retención y ajuste del precio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Contrato </a:t>
            </a:r>
            <a:r>
              <a:rPr lang="es-ES" sz="2200" dirty="0"/>
              <a:t>de depósito en </a:t>
            </a:r>
            <a:r>
              <a:rPr lang="es-ES" sz="2200" dirty="0" smtClean="0"/>
              <a:t>garantía</a:t>
            </a:r>
          </a:p>
          <a:p>
            <a:pPr marL="342900" indent="-342900">
              <a:buFontTx/>
              <a:buChar char="-"/>
            </a:pPr>
            <a:r>
              <a:rPr lang="es-ES" sz="2200" dirty="0" smtClean="0"/>
              <a:t>Aval y garantía a </a:t>
            </a:r>
            <a:r>
              <a:rPr lang="es-ES" sz="2200" smtClean="0"/>
              <a:t>primer requerimiento</a:t>
            </a:r>
            <a:endParaRPr lang="es-ES" sz="2200" dirty="0"/>
          </a:p>
          <a:p>
            <a:pPr marL="342900" indent="-342900">
              <a:buFontTx/>
              <a:buChar char="-"/>
            </a:pPr>
            <a:r>
              <a:rPr lang="es-ES" sz="2200" dirty="0" smtClean="0"/>
              <a:t>Mecanismos </a:t>
            </a:r>
            <a:r>
              <a:rPr lang="es-ES" sz="2200" dirty="0"/>
              <a:t>alternativos: los seguros M&amp;A</a:t>
            </a:r>
          </a:p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62396" y="1454707"/>
            <a:ext cx="6115731" cy="948025"/>
          </a:xfrm>
        </p:spPr>
        <p:txBody>
          <a:bodyPr/>
          <a:lstStyle/>
          <a:p>
            <a:r>
              <a:rPr lang="es-ES" sz="2800" b="1" dirty="0" smtClean="0"/>
              <a:t>Mecanismos de garantía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1271753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ntilla_ppt_16x9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1" id="{3AC239DE-4495-45AB-A642-84873D6EC143}" vid="{ADDCAA0F-EA35-422D-841E-59E8EF71B2CE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AE6A9B1AE3C694449E1CBECB26767C28" ma:contentTypeVersion="0" ma:contentTypeDescription="Crear nuevo documento." ma:contentTypeScope="" ma:versionID="f939733f7a29ff16f56243c74c11c85c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ebba8a198e9bb40c3eeca6d0bd41257a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FA80CCC-508F-47A8-A8E6-442477940E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9AB788B-E2DA-4E16-B351-E0EC0D46F47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2331040-8433-4BD1-90D6-FEBE17A71FCC}">
  <ds:schemaRefs>
    <ds:schemaRef ds:uri="http://schemas.microsoft.com/office/2006/documentManagement/types"/>
    <ds:schemaRef ds:uri="http://schemas.microsoft.com/office/2006/metadata/properties"/>
    <ds:schemaRef ds:uri="http://purl.org/dc/dcmitype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plantilla_ppt_16x9</Template>
  <TotalTime>2324</TotalTime>
  <Words>254</Words>
  <Application>Microsoft Office PowerPoint</Application>
  <PresentationFormat>Presentación en pantalla (16:9)</PresentationFormat>
  <Paragraphs>65</Paragraphs>
  <Slides>10</Slides>
  <Notes>10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plantilla_ppt_16x9</vt:lpstr>
      <vt:lpstr>Los seguros islámicos: takaful</vt:lpstr>
      <vt:lpstr>Índice </vt:lpstr>
      <vt:lpstr>Funciones generales de las R&amp;W</vt:lpstr>
      <vt:lpstr>Funciones especiales en Derecho español</vt:lpstr>
      <vt:lpstr>Responsabilidad del vendedor</vt:lpstr>
      <vt:lpstr>Tipología de manifestaciones</vt:lpstr>
      <vt:lpstr>Limitaciones a la responsabilidad</vt:lpstr>
      <vt:lpstr>Procedimiento de reclamación</vt:lpstr>
      <vt:lpstr>Reclamaciones de terceros</vt:lpstr>
      <vt:lpstr>Mecanismos de garantía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de la presentación</dc:title>
  <dc:creator>Bruno</dc:creator>
  <cp:lastModifiedBy>Bruno Martín Baumeister</cp:lastModifiedBy>
  <cp:revision>209</cp:revision>
  <cp:lastPrinted>2019-03-14T10:07:38Z</cp:lastPrinted>
  <dcterms:created xsi:type="dcterms:W3CDTF">2015-12-20T15:19:02Z</dcterms:created>
  <dcterms:modified xsi:type="dcterms:W3CDTF">2019-04-08T07:30:10Z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0x010100AE6A9B1AE3C694449E1CBECB26767C28</vt:lpwstr>
  </property>
</Properties>
</file>