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256" r:id="rId5"/>
    <p:sldId id="305" r:id="rId6"/>
    <p:sldId id="337" r:id="rId7"/>
    <p:sldId id="277" r:id="rId8"/>
    <p:sldId id="339" r:id="rId9"/>
    <p:sldId id="340" r:id="rId10"/>
    <p:sldId id="338" r:id="rId11"/>
    <p:sldId id="341" r:id="rId12"/>
    <p:sldId id="342" r:id="rId13"/>
    <p:sldId id="330" r:id="rId14"/>
    <p:sldId id="331" r:id="rId15"/>
    <p:sldId id="332" r:id="rId16"/>
    <p:sldId id="333" r:id="rId17"/>
    <p:sldId id="334" r:id="rId18"/>
    <p:sldId id="335" r:id="rId19"/>
    <p:sldId id="336" r:id="rId20"/>
  </p:sldIdLst>
  <p:sldSz cx="9144000" cy="5143500" type="screen16x9"/>
  <p:notesSz cx="6797675" cy="9928225"/>
  <p:defaultTextStyle>
    <a:defPPr>
      <a:defRPr lang="es-E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729"/>
    <a:srgbClr val="E8B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 autoAdjust="0"/>
  </p:normalViewPr>
  <p:slideViewPr>
    <p:cSldViewPr snapToGrid="0" showGuides="1">
      <p:cViewPr varScale="1">
        <p:scale>
          <a:sx n="117" d="100"/>
          <a:sy n="117" d="100"/>
        </p:scale>
        <p:origin x="168" y="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1A08F-4512-4F55-912A-BCB86507776C}" type="datetimeFigureOut">
              <a:rPr lang="es-ES" smtClean="0"/>
              <a:t>08/04/2019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C4A11-70A8-42DB-A28B-5401A3C38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4703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0DD70-6494-430C-A14E-39A51C7FF107}" type="datetimeFigureOut">
              <a:rPr lang="es-ES" smtClean="0"/>
              <a:t>08/04/2019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C800A-FE4D-42F5-A16A-BE2BE64618B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0115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6066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16396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19093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2078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17833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7867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2581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0454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8367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270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8792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67588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80819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94219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24597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5647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2396" y="1454706"/>
            <a:ext cx="6115731" cy="213955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62396" y="3614500"/>
            <a:ext cx="6115732" cy="112514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4" name="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796" y="323847"/>
            <a:ext cx="1697084" cy="81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755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0016" y="1855708"/>
            <a:ext cx="6141720" cy="2045732"/>
          </a:xfrm>
        </p:spPr>
        <p:txBody>
          <a:bodyPr>
            <a:noAutofit/>
          </a:bodyPr>
          <a:lstStyle>
            <a:lvl1pPr marL="0" indent="0" algn="l">
              <a:buNone/>
              <a:defRPr lang="en-US" sz="4800" b="0" kern="1200" dirty="0">
                <a:solidFill>
                  <a:srgbClr val="F6B729"/>
                </a:solidFill>
                <a:latin typeface="+mj-lt"/>
                <a:ea typeface="+mn-ea"/>
                <a:cs typeface="+mn-cs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796" y="323848"/>
            <a:ext cx="1697084" cy="81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27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887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7730" y="1369219"/>
            <a:ext cx="3576670" cy="32635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2040" y="1369219"/>
            <a:ext cx="3623310" cy="32635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465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075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6647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20" y="0"/>
            <a:ext cx="50292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1110" y="228599"/>
            <a:ext cx="7367620" cy="1053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1110" y="1369219"/>
            <a:ext cx="736762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  <p:cxnSp>
        <p:nvCxnSpPr>
          <p:cNvPr id="7" name="Conector recto 6"/>
          <p:cNvCxnSpPr/>
          <p:nvPr/>
        </p:nvCxnSpPr>
        <p:spPr>
          <a:xfrm>
            <a:off x="-8120" y="5143500"/>
            <a:ext cx="9152120" cy="0"/>
          </a:xfrm>
          <a:prstGeom prst="line">
            <a:avLst/>
          </a:prstGeom>
          <a:ln w="508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2" y="4906502"/>
            <a:ext cx="1053087" cy="1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26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1" r:id="rId2"/>
    <p:sldLayoutId id="2147483662" r:id="rId3"/>
    <p:sldLayoutId id="2147483664" r:id="rId4"/>
    <p:sldLayoutId id="2147483666" r:id="rId5"/>
    <p:sldLayoutId id="2147483667" r:id="rId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600" b="0" kern="1200">
          <a:solidFill>
            <a:srgbClr val="F6B729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j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j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762396" y="1454706"/>
            <a:ext cx="6115731" cy="1517093"/>
          </a:xfrm>
        </p:spPr>
        <p:txBody>
          <a:bodyPr/>
          <a:lstStyle/>
          <a:p>
            <a:r>
              <a:rPr lang="es-ES" sz="2400" b="1" dirty="0" smtClean="0"/>
              <a:t>Los seguros islámicos: </a:t>
            </a:r>
            <a:r>
              <a:rPr lang="es-ES" sz="2400" b="1" i="1" dirty="0" err="1" smtClean="0"/>
              <a:t>takaful</a:t>
            </a:r>
            <a:endParaRPr lang="es-ES" sz="2400" b="1" i="1" dirty="0"/>
          </a:p>
        </p:txBody>
      </p:sp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/>
            <a:r>
              <a:rPr lang="es-ES" sz="2000" dirty="0" smtClean="0"/>
              <a:t>UNED Jornada de Derecho de los Seguros</a:t>
            </a:r>
            <a:endParaRPr lang="es-ES" sz="2000" dirty="0" smtClean="0"/>
          </a:p>
          <a:p>
            <a:pPr algn="r"/>
            <a:r>
              <a:rPr lang="es-ES" sz="2000" dirty="0" smtClean="0"/>
              <a:t>8 </a:t>
            </a:r>
            <a:r>
              <a:rPr lang="es-ES" sz="2000" dirty="0" smtClean="0"/>
              <a:t>de </a:t>
            </a:r>
            <a:r>
              <a:rPr lang="es-ES" sz="2000" dirty="0" smtClean="0"/>
              <a:t>abril </a:t>
            </a:r>
            <a:r>
              <a:rPr lang="es-ES" sz="2000" dirty="0" smtClean="0"/>
              <a:t>de 2019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70215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eriod"/>
            </a:pPr>
            <a:endParaRPr lang="es-ES" sz="2000" dirty="0"/>
          </a:p>
          <a:p>
            <a:r>
              <a:rPr lang="it-IT" dirty="0"/>
              <a:t>Qui facit usuram vadit ad infernum;</a:t>
            </a:r>
          </a:p>
          <a:p>
            <a:r>
              <a:rPr lang="it-IT" dirty="0"/>
              <a:t>qui non facit vergit ad inopiam</a:t>
            </a:r>
          </a:p>
          <a:p>
            <a:endParaRPr lang="it-IT" dirty="0"/>
          </a:p>
          <a:p>
            <a:pPr algn="r"/>
            <a:r>
              <a:rPr lang="it-IT" dirty="0"/>
              <a:t>―Dante Alighieri, </a:t>
            </a:r>
            <a:r>
              <a:rPr lang="it-IT" i="1" dirty="0"/>
              <a:t>Divina Commedia</a:t>
            </a:r>
            <a:r>
              <a:rPr lang="it-IT" dirty="0"/>
              <a:t> </a:t>
            </a:r>
          </a:p>
          <a:p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40343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s-ES" sz="2000" dirty="0" smtClean="0"/>
              <a:t>La industria de las finanzas islámicas</a:t>
            </a:r>
            <a:endParaRPr lang="es-ES" sz="2000" dirty="0"/>
          </a:p>
          <a:p>
            <a:pPr marL="457200" indent="-457200">
              <a:buAutoNum type="arabicPeriod"/>
            </a:pPr>
            <a:r>
              <a:rPr lang="es-ES" sz="2000" dirty="0" smtClean="0"/>
              <a:t>Principios inspiradores de las finanzas islámicas</a:t>
            </a:r>
            <a:endParaRPr lang="es-ES" sz="2000" dirty="0"/>
          </a:p>
          <a:p>
            <a:pPr marL="457200" indent="-457200">
              <a:buAutoNum type="arabicPeriod"/>
            </a:pPr>
            <a:r>
              <a:rPr lang="es-ES" sz="2000" dirty="0" smtClean="0"/>
              <a:t>Problemas del seguro convencional</a:t>
            </a:r>
            <a:endParaRPr lang="es-ES" sz="2000" dirty="0"/>
          </a:p>
          <a:p>
            <a:pPr marL="457200" indent="-457200">
              <a:buAutoNum type="arabicPeriod"/>
            </a:pPr>
            <a:r>
              <a:rPr lang="es-ES" sz="2000" dirty="0" smtClean="0"/>
              <a:t>Esquema básico de </a:t>
            </a:r>
            <a:r>
              <a:rPr lang="es-ES" sz="2000" i="1" dirty="0" err="1" smtClean="0"/>
              <a:t>takaful</a:t>
            </a:r>
            <a:endParaRPr lang="es-ES" sz="2000" i="1" dirty="0"/>
          </a:p>
          <a:p>
            <a:pPr marL="457200" indent="-457200">
              <a:buAutoNum type="arabicPeriod"/>
            </a:pPr>
            <a:r>
              <a:rPr lang="es-ES" sz="2000" dirty="0" smtClean="0"/>
              <a:t>Modalidades más frecuentes</a:t>
            </a:r>
            <a:endParaRPr lang="es-ES" sz="2000" dirty="0"/>
          </a:p>
          <a:p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Índice 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130082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es-ES" dirty="0" smtClean="0"/>
              <a:t>Cifras totales y presencia en el mundo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Precisiones terminológicas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Normas y autoridades normativas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Instituciones notables</a:t>
            </a:r>
            <a:endParaRPr lang="es-ES" dirty="0" smtClean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La industria de las finanzas islámicas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370215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lnSpcReduction="10000"/>
          </a:bodyPr>
          <a:lstStyle/>
          <a:p>
            <a:pPr marL="342900" indent="-342900">
              <a:buFontTx/>
              <a:buChar char="-"/>
            </a:pPr>
            <a:r>
              <a:rPr lang="es-ES" dirty="0" smtClean="0"/>
              <a:t>Activos totales de 1 millardo USD</a:t>
            </a:r>
          </a:p>
          <a:p>
            <a:pPr marL="342900" indent="-342900">
              <a:buFontTx/>
              <a:buChar char="-"/>
            </a:pPr>
            <a:r>
              <a:rPr lang="es-ES" i="1" dirty="0" err="1" smtClean="0"/>
              <a:t>Takaful</a:t>
            </a:r>
            <a:r>
              <a:rPr lang="es-ES" dirty="0" smtClean="0"/>
              <a:t> 1 billón USD, 2% del mercado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Principales jurisdicciones y plazas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Prácticas del CCG y Sudeste Asiático</a:t>
            </a:r>
            <a:endParaRPr lang="es-ES" dirty="0"/>
          </a:p>
          <a:p>
            <a:pPr marL="342900" indent="-342900">
              <a:buFontTx/>
              <a:buChar char="-"/>
            </a:pPr>
            <a:r>
              <a:rPr lang="es-ES" dirty="0" smtClean="0"/>
              <a:t>Crecimiento en China</a:t>
            </a:r>
            <a:r>
              <a:rPr lang="es-ES" dirty="0"/>
              <a:t>, India y Rusia</a:t>
            </a:r>
            <a:endParaRPr lang="es-ES" dirty="0" smtClean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/>
              <a:t>Cifras totales y presencia en el mundo</a:t>
            </a:r>
          </a:p>
        </p:txBody>
      </p:sp>
    </p:spTree>
    <p:extLst>
      <p:ext uri="{BB962C8B-B14F-4D97-AF65-F5344CB8AC3E}">
        <p14:creationId xmlns:p14="http://schemas.microsoft.com/office/powerpoint/2010/main" val="312217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es-ES" dirty="0" smtClean="0"/>
              <a:t>Porcentaje </a:t>
            </a:r>
            <a:r>
              <a:rPr lang="es-ES" dirty="0"/>
              <a:t>de banca islámica sobre el total: Arabia Saudí (49,6%), Kuwait (32,7%), </a:t>
            </a:r>
            <a:r>
              <a:rPr lang="es-ES" dirty="0" err="1"/>
              <a:t>Baréin</a:t>
            </a:r>
            <a:r>
              <a:rPr lang="es-ES" dirty="0"/>
              <a:t> (27,6%), Catar (23,5%), Malasia (18,3%), EAU (16,7%), Paquistán (5,5%), Turquía (4,9%), Indonesia (3,9%), Egipto (3,7%).</a:t>
            </a:r>
            <a:endParaRPr lang="es-ES" dirty="0" smtClean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/>
              <a:t>Cifras totales y presencia en el mundo</a:t>
            </a:r>
          </a:p>
        </p:txBody>
      </p:sp>
    </p:spTree>
    <p:extLst>
      <p:ext uri="{BB962C8B-B14F-4D97-AF65-F5344CB8AC3E}">
        <p14:creationId xmlns:p14="http://schemas.microsoft.com/office/powerpoint/2010/main" val="39079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r>
              <a:rPr lang="es-ES" dirty="0" smtClean="0"/>
              <a:t>“</a:t>
            </a:r>
            <a:r>
              <a:rPr lang="es-ES" i="1" dirty="0" smtClean="0"/>
              <a:t>Conjunto de prácticas financieras compatibles con la </a:t>
            </a:r>
            <a:r>
              <a:rPr lang="es-ES" i="1" dirty="0" err="1" smtClean="0"/>
              <a:t>shar</a:t>
            </a:r>
            <a:r>
              <a:rPr lang="es-ES" i="1" dirty="0" err="1" smtClean="0"/>
              <a:t>ía</a:t>
            </a:r>
            <a:r>
              <a:rPr lang="es-ES" dirty="0" smtClean="0"/>
              <a:t>” (AAOIFI)</a:t>
            </a:r>
            <a:endParaRPr lang="es-ES" dirty="0" smtClean="0"/>
          </a:p>
          <a:p>
            <a:r>
              <a:rPr lang="es-ES" dirty="0" smtClean="0"/>
              <a:t>¿Norma islámica de contratación o concepción islámica de la financiación?</a:t>
            </a: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Precisiones terminológicas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13959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92500"/>
          </a:bodyPr>
          <a:lstStyle/>
          <a:p>
            <a:pPr marL="342900" indent="-342900">
              <a:buFontTx/>
              <a:buChar char="-"/>
            </a:pPr>
            <a:r>
              <a:rPr lang="es-ES" dirty="0" err="1" smtClean="0"/>
              <a:t>Sharía</a:t>
            </a:r>
            <a:r>
              <a:rPr lang="es-ES" dirty="0" smtClean="0"/>
              <a:t>, </a:t>
            </a:r>
            <a:r>
              <a:rPr lang="es-ES" dirty="0"/>
              <a:t>Corán y </a:t>
            </a:r>
            <a:r>
              <a:rPr lang="es-ES" dirty="0" smtClean="0"/>
              <a:t>Sunna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Escuelas </a:t>
            </a:r>
            <a:r>
              <a:rPr lang="es-ES" dirty="0"/>
              <a:t>ortodoxas </a:t>
            </a:r>
            <a:r>
              <a:rPr lang="es-ES" dirty="0" smtClean="0"/>
              <a:t>suníes y escuela </a:t>
            </a:r>
            <a:r>
              <a:rPr lang="es-ES" dirty="0" err="1" smtClean="0"/>
              <a:t>yafarí</a:t>
            </a:r>
            <a:endParaRPr lang="es-ES" dirty="0" smtClean="0"/>
          </a:p>
          <a:p>
            <a:pPr marL="342900" indent="-342900">
              <a:buFontTx/>
              <a:buChar char="-"/>
            </a:pPr>
            <a:r>
              <a:rPr lang="es-ES" dirty="0" smtClean="0"/>
              <a:t>‘Islamización</a:t>
            </a:r>
            <a:r>
              <a:rPr lang="es-ES" dirty="0"/>
              <a:t>’ del ordenamiento jurídico </a:t>
            </a:r>
            <a:r>
              <a:rPr lang="es-ES" dirty="0" smtClean="0"/>
              <a:t>secular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Prácticas jurídicas transnacionales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‘</a:t>
            </a:r>
            <a:r>
              <a:rPr lang="es-ES" dirty="0" err="1" smtClean="0"/>
              <a:t>Sharía</a:t>
            </a:r>
            <a:r>
              <a:rPr lang="es-ES" dirty="0" smtClean="0"/>
              <a:t>’ como ley aplicable a un contrato</a:t>
            </a:r>
          </a:p>
          <a:p>
            <a:pPr marL="342900" indent="-342900">
              <a:buFontTx/>
              <a:buChar char="-"/>
            </a:pP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Normas y autoridades normativas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31819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lnSpcReduction="10000"/>
          </a:bodyPr>
          <a:lstStyle/>
          <a:p>
            <a:pPr marL="342900" indent="-342900">
              <a:buFontTx/>
              <a:buChar char="-"/>
            </a:pPr>
            <a:r>
              <a:rPr lang="es-ES" dirty="0" err="1" smtClean="0"/>
              <a:t>Mit</a:t>
            </a:r>
            <a:r>
              <a:rPr lang="es-ES" dirty="0" smtClean="0"/>
              <a:t> </a:t>
            </a:r>
            <a:r>
              <a:rPr lang="es-ES" dirty="0" err="1" smtClean="0"/>
              <a:t>Ghamr</a:t>
            </a:r>
            <a:r>
              <a:rPr lang="es-ES" dirty="0" smtClean="0"/>
              <a:t>, Egipto 1953</a:t>
            </a:r>
          </a:p>
          <a:p>
            <a:pPr marL="342900" indent="-342900">
              <a:buFontTx/>
              <a:buChar char="-"/>
            </a:pPr>
            <a:r>
              <a:rPr lang="es-ES" dirty="0" err="1" smtClean="0"/>
              <a:t>Nasser</a:t>
            </a:r>
            <a:r>
              <a:rPr lang="es-ES" dirty="0" smtClean="0"/>
              <a:t> Social Bank, Egipto 1973</a:t>
            </a:r>
          </a:p>
          <a:p>
            <a:pPr marL="342900" indent="-342900">
              <a:buFontTx/>
              <a:buChar char="-"/>
            </a:pPr>
            <a:r>
              <a:rPr lang="en-US" dirty="0"/>
              <a:t>Islamic Development Bank, 1975</a:t>
            </a:r>
            <a:endParaRPr lang="es-ES" dirty="0"/>
          </a:p>
          <a:p>
            <a:pPr marL="342900" indent="-342900">
              <a:buFontTx/>
              <a:buChar char="-"/>
            </a:pPr>
            <a:r>
              <a:rPr lang="es-ES" dirty="0" err="1"/>
              <a:t>Dubai</a:t>
            </a:r>
            <a:r>
              <a:rPr lang="es-ES" dirty="0"/>
              <a:t> </a:t>
            </a:r>
            <a:r>
              <a:rPr lang="es-ES" dirty="0" err="1"/>
              <a:t>Islamic</a:t>
            </a:r>
            <a:r>
              <a:rPr lang="es-ES" dirty="0"/>
              <a:t> Bank, </a:t>
            </a:r>
            <a:r>
              <a:rPr lang="es-ES" dirty="0" smtClean="0"/>
              <a:t>Dubái 1975</a:t>
            </a:r>
            <a:endParaRPr lang="es-ES" dirty="0"/>
          </a:p>
          <a:p>
            <a:pPr marL="342900" indent="-342900">
              <a:buFontTx/>
              <a:buChar char="-"/>
            </a:pPr>
            <a:r>
              <a:rPr lang="es-ES" dirty="0" err="1" smtClean="0"/>
              <a:t>Islamic</a:t>
            </a:r>
            <a:r>
              <a:rPr lang="es-ES" dirty="0" smtClean="0"/>
              <a:t> </a:t>
            </a:r>
            <a:r>
              <a:rPr lang="es-ES" dirty="0" err="1" smtClean="0"/>
              <a:t>Insurance</a:t>
            </a:r>
            <a:r>
              <a:rPr lang="es-ES" dirty="0" smtClean="0"/>
              <a:t> Company, Sudán 1979</a:t>
            </a:r>
          </a:p>
          <a:p>
            <a:pPr marL="342900" indent="-342900">
              <a:buFontTx/>
              <a:buChar char="-"/>
            </a:pPr>
            <a:endParaRPr lang="es-ES" dirty="0" smtClean="0"/>
          </a:p>
          <a:p>
            <a:pPr marL="342900" indent="-342900">
              <a:buFontTx/>
              <a:buChar char="-"/>
            </a:pP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Instituciones notables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78785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Prohibición de incertidumbre (</a:t>
            </a:r>
            <a:r>
              <a:rPr lang="es-ES" sz="2200" i="1" dirty="0" err="1" smtClean="0"/>
              <a:t>gharar</a:t>
            </a:r>
            <a:r>
              <a:rPr lang="es-ES" sz="2200" dirty="0" smtClean="0"/>
              <a:t>)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Prohibición de especulación (</a:t>
            </a:r>
            <a:r>
              <a:rPr lang="es-ES" sz="2200" i="1" dirty="0" err="1"/>
              <a:t>m</a:t>
            </a:r>
            <a:r>
              <a:rPr lang="es-ES" sz="2200" i="1" dirty="0" err="1" smtClean="0"/>
              <a:t>aysir</a:t>
            </a:r>
            <a:r>
              <a:rPr lang="es-ES" sz="2200" dirty="0" smtClean="0"/>
              <a:t>)</a:t>
            </a:r>
          </a:p>
          <a:p>
            <a:pPr marL="342900" indent="-342900">
              <a:buFontTx/>
              <a:buChar char="-"/>
            </a:pPr>
            <a:r>
              <a:rPr lang="es-ES" sz="2200" dirty="0"/>
              <a:t>Prohibición de tipo de interés (</a:t>
            </a:r>
            <a:r>
              <a:rPr lang="es-ES" sz="2200" i="1" dirty="0"/>
              <a:t>riba</a:t>
            </a:r>
            <a:r>
              <a:rPr lang="es-ES" sz="2200" dirty="0"/>
              <a:t>)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Prohibición de inversión en productos </a:t>
            </a:r>
            <a:r>
              <a:rPr lang="es-ES" sz="2200" i="1" dirty="0" err="1" smtClean="0"/>
              <a:t>haram</a:t>
            </a:r>
            <a:endParaRPr lang="es-ES" sz="2200" i="1" dirty="0" smtClean="0"/>
          </a:p>
          <a:p>
            <a:pPr marL="342900" indent="-342900">
              <a:buFontTx/>
              <a:buChar char="-"/>
            </a:pPr>
            <a:r>
              <a:rPr lang="es-ES" sz="2200" dirty="0"/>
              <a:t>Mandato de inversión en productos </a:t>
            </a:r>
            <a:r>
              <a:rPr lang="es-ES" sz="2200" dirty="0" smtClean="0"/>
              <a:t>tangibles </a:t>
            </a:r>
            <a:r>
              <a:rPr lang="es-ES" sz="2200" i="1" dirty="0" smtClean="0"/>
              <a:t>halal</a:t>
            </a:r>
            <a:endParaRPr lang="es-ES" sz="2200" i="1" dirty="0"/>
          </a:p>
          <a:p>
            <a:pPr marL="342900" indent="-342900">
              <a:buFontTx/>
              <a:buChar char="-"/>
            </a:pPr>
            <a:r>
              <a:rPr lang="es-ES" sz="2200" dirty="0" smtClean="0"/>
              <a:t>Mandato de reparto del riesgo (</a:t>
            </a:r>
            <a:r>
              <a:rPr lang="es-ES" sz="2200" i="1" dirty="0" smtClean="0"/>
              <a:t>‘</a:t>
            </a:r>
            <a:r>
              <a:rPr lang="es-ES" sz="2200" i="1" dirty="0" err="1" smtClean="0"/>
              <a:t>aqd</a:t>
            </a:r>
            <a:r>
              <a:rPr lang="es-ES" sz="2200" dirty="0" smtClean="0"/>
              <a:t>)</a:t>
            </a:r>
          </a:p>
          <a:p>
            <a:pPr marL="342900" indent="-342900">
              <a:buFontTx/>
              <a:buChar char="-"/>
            </a:pPr>
            <a:endParaRPr lang="es-ES" sz="2200" dirty="0" smtClean="0"/>
          </a:p>
          <a:p>
            <a:endParaRPr lang="es-ES" sz="2200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Principios islámicos en materia financiera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420867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77500" lnSpcReduction="20000"/>
          </a:bodyPr>
          <a:lstStyle/>
          <a:p>
            <a:pPr marL="342900" indent="-342900">
              <a:buFontTx/>
              <a:buChar char="-"/>
            </a:pPr>
            <a:r>
              <a:rPr lang="es-ES" sz="2900" i="1" dirty="0" err="1" smtClean="0"/>
              <a:t>Gharar</a:t>
            </a:r>
            <a:r>
              <a:rPr lang="es-ES" sz="2900" dirty="0" smtClean="0"/>
              <a:t>: Incertidumbre/ aleatoriedad</a:t>
            </a:r>
          </a:p>
          <a:p>
            <a:pPr marL="342900" indent="-342900">
              <a:buFontTx/>
              <a:buChar char="-"/>
            </a:pPr>
            <a:r>
              <a:rPr lang="es-ES" sz="2900" i="1" dirty="0" err="1" smtClean="0"/>
              <a:t>Maysir</a:t>
            </a:r>
            <a:r>
              <a:rPr lang="es-ES" sz="2900" dirty="0" smtClean="0"/>
              <a:t>: Enriquecimiento injusto</a:t>
            </a:r>
          </a:p>
          <a:p>
            <a:pPr marL="342900" indent="-342900">
              <a:buFontTx/>
              <a:buChar char="-"/>
            </a:pPr>
            <a:r>
              <a:rPr lang="es-ES" sz="2900" i="1" dirty="0" smtClean="0"/>
              <a:t>Riba</a:t>
            </a:r>
            <a:r>
              <a:rPr lang="es-ES" sz="2900" dirty="0" smtClean="0"/>
              <a:t>: prima </a:t>
            </a:r>
            <a:r>
              <a:rPr lang="es-ES" sz="2900" dirty="0"/>
              <a:t>v</a:t>
            </a:r>
            <a:r>
              <a:rPr lang="es-ES" sz="2900" dirty="0" smtClean="0"/>
              <a:t>ariable o con tipo de interés</a:t>
            </a:r>
          </a:p>
          <a:p>
            <a:pPr marL="342900" indent="-342900">
              <a:buFontTx/>
              <a:buChar char="-"/>
            </a:pPr>
            <a:r>
              <a:rPr lang="es-ES" sz="2900" i="1" dirty="0" err="1" smtClean="0"/>
              <a:t>Haram</a:t>
            </a:r>
            <a:r>
              <a:rPr lang="es-ES" sz="2900" dirty="0" smtClean="0"/>
              <a:t>: actividades no asegurables</a:t>
            </a:r>
          </a:p>
          <a:p>
            <a:pPr marL="342900" indent="-342900">
              <a:buFontTx/>
              <a:buChar char="-"/>
            </a:pPr>
            <a:r>
              <a:rPr lang="es-ES" sz="2900" i="1" dirty="0" smtClean="0"/>
              <a:t>Halal</a:t>
            </a:r>
            <a:r>
              <a:rPr lang="es-ES" sz="2900" dirty="0" smtClean="0"/>
              <a:t>: actividades tangibles asegurables</a:t>
            </a:r>
          </a:p>
          <a:p>
            <a:pPr marL="342900" indent="-342900">
              <a:buFontTx/>
              <a:buChar char="-"/>
            </a:pPr>
            <a:r>
              <a:rPr lang="es-ES" sz="2900" i="1" dirty="0" smtClean="0"/>
              <a:t>‘</a:t>
            </a:r>
            <a:r>
              <a:rPr lang="es-ES" sz="2900" i="1" dirty="0" err="1" smtClean="0"/>
              <a:t>Aqd</a:t>
            </a:r>
            <a:r>
              <a:rPr lang="es-ES" sz="2900" dirty="0" smtClean="0"/>
              <a:t>: reparto del riesgo</a:t>
            </a:r>
            <a:endParaRPr lang="es-ES" sz="2900" dirty="0" smtClean="0"/>
          </a:p>
          <a:p>
            <a:pPr marL="342900" indent="-342900">
              <a:buFontTx/>
              <a:buChar char="-"/>
            </a:pPr>
            <a:endParaRPr lang="es-ES" sz="2900" dirty="0" smtClean="0"/>
          </a:p>
          <a:p>
            <a:pPr marL="342900" indent="-342900">
              <a:buFontTx/>
              <a:buChar char="-"/>
            </a:pPr>
            <a:endParaRPr lang="es-ES" sz="2200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Problemas del seguro </a:t>
            </a:r>
            <a:r>
              <a:rPr lang="es-ES" sz="2800" b="1" dirty="0"/>
              <a:t>convencional </a:t>
            </a:r>
            <a:r>
              <a:rPr lang="es-ES" sz="2800" b="1" dirty="0" smtClean="0"/>
              <a:t/>
            </a:r>
            <a:br>
              <a:rPr lang="es-ES" sz="2800" b="1" dirty="0" smtClean="0"/>
            </a:br>
            <a:r>
              <a:rPr lang="es-ES" sz="2800" b="1" dirty="0" smtClean="0"/>
              <a:t>desde </a:t>
            </a:r>
            <a:r>
              <a:rPr lang="es-ES" sz="2800" b="1" dirty="0"/>
              <a:t>la óptica islámica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97407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85000" lnSpcReduction="10000"/>
          </a:bodyPr>
          <a:lstStyle/>
          <a:p>
            <a:pPr marL="342900" indent="-342900">
              <a:buFontTx/>
              <a:buChar char="-"/>
            </a:pPr>
            <a:r>
              <a:rPr lang="es-ES" i="1" dirty="0" err="1" smtClean="0"/>
              <a:t>Takaful</a:t>
            </a:r>
            <a:r>
              <a:rPr lang="es-ES" dirty="0"/>
              <a:t> </a:t>
            </a:r>
            <a:r>
              <a:rPr lang="es-ES" dirty="0" smtClean="0"/>
              <a:t>~ Garantía recíproca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Sociedad de garantía recíproca de seguros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Operador de la sociedad vs. socios partícipes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Abono de prima y aportaciones de socios en forma de donación (</a:t>
            </a:r>
            <a:r>
              <a:rPr lang="es-ES" i="1" dirty="0" err="1" smtClean="0"/>
              <a:t>tabarru</a:t>
            </a:r>
            <a:r>
              <a:rPr lang="es-ES" dirty="0" smtClean="0"/>
              <a:t>) o préstamo gratuito (</a:t>
            </a:r>
            <a:r>
              <a:rPr lang="es-ES" i="1" dirty="0" err="1" smtClean="0"/>
              <a:t>qard</a:t>
            </a:r>
            <a:r>
              <a:rPr lang="es-ES" i="1" dirty="0" smtClean="0"/>
              <a:t> </a:t>
            </a:r>
            <a:r>
              <a:rPr lang="es-ES" i="1" dirty="0" err="1" smtClean="0"/>
              <a:t>hasan</a:t>
            </a:r>
            <a:r>
              <a:rPr lang="es-ES" dirty="0" smtClean="0"/>
              <a:t>)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Reparto de dividendo en forma de donación (</a:t>
            </a:r>
            <a:r>
              <a:rPr lang="es-ES" i="1" dirty="0" err="1" smtClean="0"/>
              <a:t>tabarru</a:t>
            </a:r>
            <a:r>
              <a:rPr lang="es-ES" dirty="0" smtClean="0"/>
              <a:t>)</a:t>
            </a:r>
          </a:p>
          <a:p>
            <a:pPr marL="342900" indent="-342900">
              <a:buFontTx/>
              <a:buChar char="-"/>
            </a:pPr>
            <a:endParaRPr lang="es-ES" sz="2200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Esquema básico de </a:t>
            </a:r>
            <a:r>
              <a:rPr lang="es-ES" sz="2800" b="1" i="1" dirty="0" err="1" smtClean="0"/>
              <a:t>takaful</a:t>
            </a:r>
            <a:endParaRPr lang="es-ES" sz="2800" b="1" i="1" dirty="0"/>
          </a:p>
        </p:txBody>
      </p:sp>
    </p:spTree>
    <p:extLst>
      <p:ext uri="{BB962C8B-B14F-4D97-AF65-F5344CB8AC3E}">
        <p14:creationId xmlns:p14="http://schemas.microsoft.com/office/powerpoint/2010/main" val="386046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92500" lnSpcReduction="10000"/>
          </a:bodyPr>
          <a:lstStyle/>
          <a:p>
            <a:r>
              <a:rPr lang="es-ES" sz="2000" dirty="0" smtClean="0"/>
              <a:t>Según la existencia de ánimo de lucro y las restricciones de reinversión: </a:t>
            </a:r>
          </a:p>
          <a:p>
            <a:pPr marL="342900" indent="-342900">
              <a:buFontTx/>
              <a:buChar char="-"/>
            </a:pPr>
            <a:r>
              <a:rPr lang="es-ES" sz="2000" i="1" dirty="0" err="1" smtClean="0"/>
              <a:t>Waqf</a:t>
            </a:r>
            <a:endParaRPr lang="es-ES" sz="2000" i="1" dirty="0" smtClean="0"/>
          </a:p>
          <a:p>
            <a:pPr marL="342900" indent="-342900">
              <a:buFontTx/>
              <a:buChar char="-"/>
            </a:pPr>
            <a:r>
              <a:rPr lang="es-ES" sz="2000" i="1" dirty="0" err="1" smtClean="0"/>
              <a:t>Tabarru</a:t>
            </a:r>
            <a:endParaRPr lang="es-ES" sz="2000" i="1" dirty="0" smtClean="0"/>
          </a:p>
          <a:p>
            <a:pPr marL="342900" indent="-342900">
              <a:buFontTx/>
              <a:buChar char="-"/>
            </a:pPr>
            <a:r>
              <a:rPr lang="es-ES" sz="2000" i="1" dirty="0" err="1" smtClean="0"/>
              <a:t>Mudaraba</a:t>
            </a:r>
            <a:endParaRPr lang="es-ES" sz="2000" i="1" dirty="0" smtClean="0"/>
          </a:p>
          <a:p>
            <a:pPr marL="342900" indent="-342900">
              <a:buFontTx/>
              <a:buChar char="-"/>
            </a:pPr>
            <a:r>
              <a:rPr lang="es-ES" sz="2000" i="1" dirty="0" err="1"/>
              <a:t>W</a:t>
            </a:r>
            <a:r>
              <a:rPr lang="es-ES" sz="2000" i="1" dirty="0" err="1" smtClean="0"/>
              <a:t>akala</a:t>
            </a:r>
            <a:endParaRPr lang="es-ES" sz="2000" dirty="0" smtClean="0"/>
          </a:p>
          <a:p>
            <a:pPr marL="342900" indent="-342900">
              <a:buFontTx/>
              <a:buChar char="-"/>
            </a:pPr>
            <a:endParaRPr lang="es-ES" sz="2200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Modalidades de </a:t>
            </a:r>
            <a:r>
              <a:rPr lang="es-ES" sz="2800" b="1" dirty="0" err="1" smtClean="0"/>
              <a:t>takaful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152044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Incumplimiento y fijación de un acuerdo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Procedimiento de resolución de conflictos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Impacto fiscal del pago de la indemnización</a:t>
            </a:r>
            <a:endParaRPr lang="es-ES" sz="2200" dirty="0"/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Procedimiento de reclamación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5402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Plazo de notificación de la reclamación de tercero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Asignación de la defensa de la reclamación</a:t>
            </a:r>
            <a:endParaRPr lang="es-ES" sz="2200" dirty="0"/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Reclamaciones de terceros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335515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lnSpcReduction="10000"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Retención y ajuste del precio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Contrato </a:t>
            </a:r>
            <a:r>
              <a:rPr lang="es-ES" sz="2200" dirty="0"/>
              <a:t>de depósito en </a:t>
            </a:r>
            <a:r>
              <a:rPr lang="es-ES" sz="2200" dirty="0" smtClean="0"/>
              <a:t>garantía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Aval y garantía a </a:t>
            </a:r>
            <a:r>
              <a:rPr lang="es-ES" sz="2200" smtClean="0"/>
              <a:t>primer requerimiento</a:t>
            </a:r>
            <a:endParaRPr lang="es-ES" sz="2200" dirty="0"/>
          </a:p>
          <a:p>
            <a:pPr marL="342900" indent="-342900">
              <a:buFontTx/>
              <a:buChar char="-"/>
            </a:pPr>
            <a:r>
              <a:rPr lang="es-ES" sz="2200" dirty="0" smtClean="0"/>
              <a:t>Mecanismos </a:t>
            </a:r>
            <a:r>
              <a:rPr lang="es-ES" sz="2200" dirty="0"/>
              <a:t>alternativos: los seguros M&amp;A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Mecanismos de garantía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127175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illa_ppt_16x9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3AC239DE-4495-45AB-A642-84873D6EC143}" vid="{ADDCAA0F-EA35-422D-841E-59E8EF71B2C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E6A9B1AE3C694449E1CBECB26767C28" ma:contentTypeVersion="0" ma:contentTypeDescription="Crear nuevo documento." ma:contentTypeScope="" ma:versionID="f939733f7a29ff16f56243c74c11c85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ebba8a198e9bb40c3eeca6d0bd41257a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A80CCC-508F-47A8-A8E6-442477940E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9AB788B-E2DA-4E16-B351-E0EC0D46F4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331040-8433-4BD1-90D6-FEBE17A71FCC}">
  <ds:schemaRefs>
    <ds:schemaRef ds:uri="http://schemas.microsoft.com/office/2006/metadata/properties"/>
    <ds:schemaRef ds:uri="http://www.w3.org/XML/1998/namespace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plantilla_ppt_16x9</Template>
  <TotalTime>2410</TotalTime>
  <Words>507</Words>
  <Application>Microsoft Office PowerPoint</Application>
  <PresentationFormat>Presentación en pantalla (16:9)</PresentationFormat>
  <Paragraphs>99</Paragraphs>
  <Slides>16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plantilla_ppt_16x9</vt:lpstr>
      <vt:lpstr>Los seguros islámicos: takaful</vt:lpstr>
      <vt:lpstr>Presentación de PowerPoint</vt:lpstr>
      <vt:lpstr>Índice </vt:lpstr>
      <vt:lpstr>La industria de las finanzas islámicas</vt:lpstr>
      <vt:lpstr>Cifras totales y presencia en el mundo</vt:lpstr>
      <vt:lpstr>Cifras totales y presencia en el mundo</vt:lpstr>
      <vt:lpstr>Precisiones terminológicas</vt:lpstr>
      <vt:lpstr>Normas y autoridades normativas</vt:lpstr>
      <vt:lpstr>Instituciones notables</vt:lpstr>
      <vt:lpstr>Principios islámicos en materia financiera</vt:lpstr>
      <vt:lpstr>Problemas del seguro convencional  desde la óptica islámica</vt:lpstr>
      <vt:lpstr>Esquema básico de takaful</vt:lpstr>
      <vt:lpstr>Modalidades de takaful</vt:lpstr>
      <vt:lpstr>Procedimiento de reclamación</vt:lpstr>
      <vt:lpstr>Reclamaciones de terceros</vt:lpstr>
      <vt:lpstr>Mecanismos de garantía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de la presentación</dc:title>
  <dc:creator>Bruno</dc:creator>
  <cp:lastModifiedBy>Bruno Martín Baumeister</cp:lastModifiedBy>
  <cp:revision>231</cp:revision>
  <cp:lastPrinted>2019-03-14T10:07:38Z</cp:lastPrinted>
  <dcterms:created xsi:type="dcterms:W3CDTF">2015-12-20T15:19:02Z</dcterms:created>
  <dcterms:modified xsi:type="dcterms:W3CDTF">2019-04-08T08:56:19Z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0x010100AE6A9B1AE3C694449E1CBECB26767C28</vt:lpwstr>
  </property>
</Properties>
</file>