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  <p:sldMasterId id="2147483665" r:id="rId2"/>
  </p:sldMasterIdLst>
  <p:notesMasterIdLst>
    <p:notesMasterId r:id="rId14"/>
  </p:notesMasterIdLst>
  <p:handoutMasterIdLst>
    <p:handoutMasterId r:id="rId15"/>
  </p:handoutMasterIdLst>
  <p:sldIdLst>
    <p:sldId id="511" r:id="rId3"/>
    <p:sldId id="526" r:id="rId4"/>
    <p:sldId id="528" r:id="rId5"/>
    <p:sldId id="530" r:id="rId6"/>
    <p:sldId id="535" r:id="rId7"/>
    <p:sldId id="532" r:id="rId8"/>
    <p:sldId id="538" r:id="rId9"/>
    <p:sldId id="539" r:id="rId10"/>
    <p:sldId id="536" r:id="rId11"/>
    <p:sldId id="540" r:id="rId12"/>
    <p:sldId id="537" r:id="rId13"/>
  </p:sldIdLst>
  <p:sldSz cx="9144000" cy="6858000" type="screen4x3"/>
  <p:notesSz cx="6877050" cy="9656763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PEDRO JOSE LARA BERCIAL" initials="PJLB" lastIdx="7" clrIdx="0"/>
  <p:cmAuthor id="1" name="ISABEL FERNANDEZ MARTINEZ" initials="IFM" lastIdx="1" clrIdx="1"/>
  <p:cmAuthor id="2" name="ANA MARIA CRUZ CHUST" initials="AMCC" lastIdx="1" clrIdx="2"/>
  <p:cmAuthor id="3" name="Isabel Fernandez Martinez" initials="IFM" lastIdx="1" clrIdx="3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81418"/>
    <a:srgbClr val="FFFF66"/>
    <a:srgbClr val="D9D9D9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Sin estilo ni cuadrícul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Estilo medio 2 - Énfasis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284E427A-3D55-4303-BF80-6455036E1DE7}" styleName="Estilo temático 1 - Énfasis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72833802-FEF1-4C79-8D5D-14CF1EAF98D9}" styleName="Estilo claro 2 - Acento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F5AB1C69-6EDB-4FF4-983F-18BD219EF322}" styleName="Estilo medio 2 - Énfasis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5940675A-B579-460E-94D1-54222C63F5DA}" styleName="Sin estilo, cuadrícula de la tabl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E9639D4-E3E2-4D34-9284-5A2195B3D0D7}" styleName="Estilo claro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0E3FDE45-AF77-4B5C-9715-49D594BDF05E}" styleName="Estilo claro 1 - Acento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9D7B26C5-4107-4FEC-AEDC-1716B250A1EF}" styleName="Estilo claro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DA37D80-6434-44D0-A028-1B22A696006F}" styleName="Estilo claro 3 - Acento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9DCAF9ED-07DC-4A11-8D7F-57B35C25682E}" styleName="Estilo medio 1 - Énfasis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604" autoAdjust="0"/>
    <p:restoredTop sz="80571" autoAdjust="0"/>
  </p:normalViewPr>
  <p:slideViewPr>
    <p:cSldViewPr>
      <p:cViewPr>
        <p:scale>
          <a:sx n="100" d="100"/>
          <a:sy n="100" d="100"/>
        </p:scale>
        <p:origin x="-258" y="50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1704"/>
    </p:cViewPr>
  </p:sorterViewPr>
  <p:notesViewPr>
    <p:cSldViewPr>
      <p:cViewPr varScale="1">
        <p:scale>
          <a:sx n="47" d="100"/>
          <a:sy n="47" d="100"/>
        </p:scale>
        <p:origin x="-1944" y="-96"/>
      </p:cViewPr>
      <p:guideLst>
        <p:guide orient="horz" pos="3041"/>
        <p:guide pos="2167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23D30C1-C26B-4D3D-93E2-25104FDE5F77}" type="doc">
      <dgm:prSet loTypeId="urn:microsoft.com/office/officeart/2005/8/layout/chevron1" loCatId="process" qsTypeId="urn:microsoft.com/office/officeart/2005/8/quickstyle/simple1" qsCatId="simple" csTypeId="urn:microsoft.com/office/officeart/2005/8/colors/accent1_1" csCatId="accent1" phldr="1"/>
      <dgm:spPr/>
    </dgm:pt>
    <dgm:pt modelId="{6A6CAA91-8E9E-43FA-BB8C-0CB163A941A3}">
      <dgm:prSet phldrT="[Texto]"/>
      <dgm:spPr/>
      <dgm:t>
        <a:bodyPr/>
        <a:lstStyle/>
        <a:p>
          <a:r>
            <a:rPr lang="es-ES" dirty="0" smtClean="0"/>
            <a:t>2014 Bell QAD</a:t>
          </a:r>
          <a:endParaRPr lang="es-ES" dirty="0"/>
        </a:p>
      </dgm:t>
    </dgm:pt>
    <dgm:pt modelId="{E41CD1DE-5ABE-4216-9D6E-AEDFFCD41167}" type="parTrans" cxnId="{1F6B22A8-0F08-4DB4-AADF-3FAF4186BB35}">
      <dgm:prSet/>
      <dgm:spPr/>
      <dgm:t>
        <a:bodyPr/>
        <a:lstStyle/>
        <a:p>
          <a:endParaRPr lang="es-ES"/>
        </a:p>
      </dgm:t>
    </dgm:pt>
    <dgm:pt modelId="{FAF6FB84-27D9-4E4F-899D-3BA5CFAD90F6}" type="sibTrans" cxnId="{1F6B22A8-0F08-4DB4-AADF-3FAF4186BB35}">
      <dgm:prSet/>
      <dgm:spPr/>
      <dgm:t>
        <a:bodyPr/>
        <a:lstStyle/>
        <a:p>
          <a:endParaRPr lang="es-ES"/>
        </a:p>
      </dgm:t>
    </dgm:pt>
    <dgm:pt modelId="{ED1EC5F5-89B6-46C4-9170-C75CF7C6601B}">
      <dgm:prSet phldrT="[Texto]"/>
      <dgm:spPr/>
      <dgm:t>
        <a:bodyPr/>
        <a:lstStyle/>
        <a:p>
          <a:r>
            <a:rPr lang="es-ES" dirty="0" err="1" smtClean="0"/>
            <a:t>Buzz</a:t>
          </a:r>
          <a:r>
            <a:rPr lang="es-ES" dirty="0" smtClean="0"/>
            <a:t> + Peer + </a:t>
          </a:r>
          <a:r>
            <a:rPr lang="es-ES" dirty="0" err="1" smtClean="0"/>
            <a:t>Developmental</a:t>
          </a:r>
          <a:r>
            <a:rPr lang="es-ES" dirty="0" smtClean="0"/>
            <a:t> </a:t>
          </a:r>
          <a:r>
            <a:rPr lang="es-ES" dirty="0" err="1" smtClean="0"/>
            <a:t>observations</a:t>
          </a:r>
          <a:endParaRPr lang="es-ES" dirty="0"/>
        </a:p>
      </dgm:t>
    </dgm:pt>
    <dgm:pt modelId="{78FE7872-AE08-431B-8325-FE5794A4393A}" type="parTrans" cxnId="{A10F7B70-4467-4962-9C9F-A9A80D92DF9C}">
      <dgm:prSet/>
      <dgm:spPr/>
      <dgm:t>
        <a:bodyPr/>
        <a:lstStyle/>
        <a:p>
          <a:endParaRPr lang="es-ES"/>
        </a:p>
      </dgm:t>
    </dgm:pt>
    <dgm:pt modelId="{648F63D0-381A-44DE-8E78-FFC6007E0D53}" type="sibTrans" cxnId="{A10F7B70-4467-4962-9C9F-A9A80D92DF9C}">
      <dgm:prSet/>
      <dgm:spPr/>
      <dgm:t>
        <a:bodyPr/>
        <a:lstStyle/>
        <a:p>
          <a:endParaRPr lang="es-ES"/>
        </a:p>
      </dgm:t>
    </dgm:pt>
    <dgm:pt modelId="{6B8419C4-89B1-4D79-A4B8-77F2AE465469}">
      <dgm:prSet phldrT="[Texto]"/>
      <dgm:spPr/>
      <dgm:t>
        <a:bodyPr/>
        <a:lstStyle/>
        <a:p>
          <a:r>
            <a:rPr lang="es-ES" dirty="0" smtClean="0"/>
            <a:t>2015 </a:t>
          </a:r>
          <a:r>
            <a:rPr lang="es-ES" dirty="0" err="1" smtClean="0"/>
            <a:t>Analysis</a:t>
          </a:r>
          <a:r>
            <a:rPr lang="es-ES" dirty="0" smtClean="0"/>
            <a:t> of </a:t>
          </a:r>
          <a:r>
            <a:rPr lang="es-ES" dirty="0" err="1" smtClean="0"/>
            <a:t>results</a:t>
          </a:r>
          <a:r>
            <a:rPr lang="es-ES" dirty="0" smtClean="0"/>
            <a:t> and </a:t>
          </a:r>
          <a:r>
            <a:rPr lang="es-ES" dirty="0" err="1" smtClean="0"/>
            <a:t>improvement</a:t>
          </a:r>
          <a:r>
            <a:rPr lang="es-ES" dirty="0" smtClean="0"/>
            <a:t> plan</a:t>
          </a:r>
          <a:endParaRPr lang="es-ES" dirty="0"/>
        </a:p>
      </dgm:t>
    </dgm:pt>
    <dgm:pt modelId="{8DA253EA-8E88-4672-BDE3-D949C9BED2EF}" type="parTrans" cxnId="{D2331687-D9F0-405E-A9B3-EBAFA4A0DB9E}">
      <dgm:prSet/>
      <dgm:spPr/>
      <dgm:t>
        <a:bodyPr/>
        <a:lstStyle/>
        <a:p>
          <a:endParaRPr lang="es-ES"/>
        </a:p>
      </dgm:t>
    </dgm:pt>
    <dgm:pt modelId="{9680D550-281A-4C17-A296-324F7025C232}" type="sibTrans" cxnId="{D2331687-D9F0-405E-A9B3-EBAFA4A0DB9E}">
      <dgm:prSet/>
      <dgm:spPr/>
      <dgm:t>
        <a:bodyPr/>
        <a:lstStyle/>
        <a:p>
          <a:endParaRPr lang="es-ES"/>
        </a:p>
      </dgm:t>
    </dgm:pt>
    <dgm:pt modelId="{70EE7BBA-71E8-42B5-B301-19A63DFBF0B0}" type="pres">
      <dgm:prSet presAssocID="{C23D30C1-C26B-4D3D-93E2-25104FDE5F77}" presName="Name0" presStyleCnt="0">
        <dgm:presLayoutVars>
          <dgm:dir/>
          <dgm:animLvl val="lvl"/>
          <dgm:resizeHandles val="exact"/>
        </dgm:presLayoutVars>
      </dgm:prSet>
      <dgm:spPr/>
    </dgm:pt>
    <dgm:pt modelId="{F65159CE-D323-4A02-B423-4677B32FA1C7}" type="pres">
      <dgm:prSet presAssocID="{6A6CAA91-8E9E-43FA-BB8C-0CB163A941A3}" presName="parTxOnly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44F282B3-B578-47B3-9213-AC145A3316AA}" type="pres">
      <dgm:prSet presAssocID="{FAF6FB84-27D9-4E4F-899D-3BA5CFAD90F6}" presName="parTxOnlySpace" presStyleCnt="0"/>
      <dgm:spPr/>
    </dgm:pt>
    <dgm:pt modelId="{26C80C6B-C068-4CC8-BE1A-E41D7ECD72DE}" type="pres">
      <dgm:prSet presAssocID="{ED1EC5F5-89B6-46C4-9170-C75CF7C6601B}" presName="parTxOnly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89CCF5EB-828A-446C-AAD0-20B0E9608B22}" type="pres">
      <dgm:prSet presAssocID="{648F63D0-381A-44DE-8E78-FFC6007E0D53}" presName="parTxOnlySpace" presStyleCnt="0"/>
      <dgm:spPr/>
    </dgm:pt>
    <dgm:pt modelId="{C464F129-A651-4395-BC7A-69510A2A3B06}" type="pres">
      <dgm:prSet presAssocID="{6B8419C4-89B1-4D79-A4B8-77F2AE465469}" presName="parTxOnly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AFEBEE62-5B09-4A08-823C-A9FF078A01EA}" type="presOf" srcId="{6B8419C4-89B1-4D79-A4B8-77F2AE465469}" destId="{C464F129-A651-4395-BC7A-69510A2A3B06}" srcOrd="0" destOrd="0" presId="urn:microsoft.com/office/officeart/2005/8/layout/chevron1"/>
    <dgm:cxn modelId="{1F6B22A8-0F08-4DB4-AADF-3FAF4186BB35}" srcId="{C23D30C1-C26B-4D3D-93E2-25104FDE5F77}" destId="{6A6CAA91-8E9E-43FA-BB8C-0CB163A941A3}" srcOrd="0" destOrd="0" parTransId="{E41CD1DE-5ABE-4216-9D6E-AEDFFCD41167}" sibTransId="{FAF6FB84-27D9-4E4F-899D-3BA5CFAD90F6}"/>
    <dgm:cxn modelId="{D2331687-D9F0-405E-A9B3-EBAFA4A0DB9E}" srcId="{C23D30C1-C26B-4D3D-93E2-25104FDE5F77}" destId="{6B8419C4-89B1-4D79-A4B8-77F2AE465469}" srcOrd="2" destOrd="0" parTransId="{8DA253EA-8E88-4672-BDE3-D949C9BED2EF}" sibTransId="{9680D550-281A-4C17-A296-324F7025C232}"/>
    <dgm:cxn modelId="{A10F7B70-4467-4962-9C9F-A9A80D92DF9C}" srcId="{C23D30C1-C26B-4D3D-93E2-25104FDE5F77}" destId="{ED1EC5F5-89B6-46C4-9170-C75CF7C6601B}" srcOrd="1" destOrd="0" parTransId="{78FE7872-AE08-431B-8325-FE5794A4393A}" sibTransId="{648F63D0-381A-44DE-8E78-FFC6007E0D53}"/>
    <dgm:cxn modelId="{E8277136-B0F6-4E67-8332-43930997ED35}" type="presOf" srcId="{ED1EC5F5-89B6-46C4-9170-C75CF7C6601B}" destId="{26C80C6B-C068-4CC8-BE1A-E41D7ECD72DE}" srcOrd="0" destOrd="0" presId="urn:microsoft.com/office/officeart/2005/8/layout/chevron1"/>
    <dgm:cxn modelId="{85B3FCE4-207E-4CAD-9B24-4E5D9D1B7F2B}" type="presOf" srcId="{C23D30C1-C26B-4D3D-93E2-25104FDE5F77}" destId="{70EE7BBA-71E8-42B5-B301-19A63DFBF0B0}" srcOrd="0" destOrd="0" presId="urn:microsoft.com/office/officeart/2005/8/layout/chevron1"/>
    <dgm:cxn modelId="{E9E99171-817B-4E53-88D7-361DDC280E55}" type="presOf" srcId="{6A6CAA91-8E9E-43FA-BB8C-0CB163A941A3}" destId="{F65159CE-D323-4A02-B423-4677B32FA1C7}" srcOrd="0" destOrd="0" presId="urn:microsoft.com/office/officeart/2005/8/layout/chevron1"/>
    <dgm:cxn modelId="{22C2F1CA-D58B-4149-B97B-2A4E3C1A6458}" type="presParOf" srcId="{70EE7BBA-71E8-42B5-B301-19A63DFBF0B0}" destId="{F65159CE-D323-4A02-B423-4677B32FA1C7}" srcOrd="0" destOrd="0" presId="urn:microsoft.com/office/officeart/2005/8/layout/chevron1"/>
    <dgm:cxn modelId="{6F4D1A8A-4CDC-40A2-82C5-E7A46DD29207}" type="presParOf" srcId="{70EE7BBA-71E8-42B5-B301-19A63DFBF0B0}" destId="{44F282B3-B578-47B3-9213-AC145A3316AA}" srcOrd="1" destOrd="0" presId="urn:microsoft.com/office/officeart/2005/8/layout/chevron1"/>
    <dgm:cxn modelId="{82C4A05D-93F4-4A48-A33E-D6D72C16F995}" type="presParOf" srcId="{70EE7BBA-71E8-42B5-B301-19A63DFBF0B0}" destId="{26C80C6B-C068-4CC8-BE1A-E41D7ECD72DE}" srcOrd="2" destOrd="0" presId="urn:microsoft.com/office/officeart/2005/8/layout/chevron1"/>
    <dgm:cxn modelId="{13A97A5D-C187-4169-8343-B4A0EA5B8D9C}" type="presParOf" srcId="{70EE7BBA-71E8-42B5-B301-19A63DFBF0B0}" destId="{89CCF5EB-828A-446C-AAD0-20B0E9608B22}" srcOrd="3" destOrd="0" presId="urn:microsoft.com/office/officeart/2005/8/layout/chevron1"/>
    <dgm:cxn modelId="{C9808E51-837F-4475-BDFB-2D4182F95C5D}" type="presParOf" srcId="{70EE7BBA-71E8-42B5-B301-19A63DFBF0B0}" destId="{C464F129-A651-4395-BC7A-69510A2A3B06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23D30C1-C26B-4D3D-93E2-25104FDE5F77}" type="doc">
      <dgm:prSet loTypeId="urn:microsoft.com/office/officeart/2005/8/layout/chevron1" loCatId="process" qsTypeId="urn:microsoft.com/office/officeart/2005/8/quickstyle/simple1" qsCatId="simple" csTypeId="urn:microsoft.com/office/officeart/2005/8/colors/accent3_1" csCatId="accent3" phldr="1"/>
      <dgm:spPr/>
    </dgm:pt>
    <dgm:pt modelId="{6A6CAA91-8E9E-43FA-BB8C-0CB163A941A3}">
      <dgm:prSet phldrT="[Texto]" custT="1"/>
      <dgm:spPr/>
      <dgm:t>
        <a:bodyPr/>
        <a:lstStyle/>
        <a:p>
          <a:r>
            <a:rPr lang="es-ES" sz="1200" dirty="0" smtClean="0"/>
            <a:t>2015 UEM Peer </a:t>
          </a:r>
          <a:r>
            <a:rPr lang="es-ES" sz="1200" dirty="0" err="1" smtClean="0"/>
            <a:t>observation</a:t>
          </a:r>
          <a:r>
            <a:rPr lang="es-ES" sz="1200" dirty="0" smtClean="0"/>
            <a:t> </a:t>
          </a:r>
          <a:r>
            <a:rPr lang="es-ES" sz="1200" dirty="0" err="1" smtClean="0"/>
            <a:t>program</a:t>
          </a:r>
          <a:endParaRPr lang="es-ES" sz="1200" dirty="0"/>
        </a:p>
      </dgm:t>
    </dgm:pt>
    <dgm:pt modelId="{E41CD1DE-5ABE-4216-9D6E-AEDFFCD41167}" type="parTrans" cxnId="{1F6B22A8-0F08-4DB4-AADF-3FAF4186BB35}">
      <dgm:prSet/>
      <dgm:spPr/>
      <dgm:t>
        <a:bodyPr/>
        <a:lstStyle/>
        <a:p>
          <a:endParaRPr lang="es-ES"/>
        </a:p>
      </dgm:t>
    </dgm:pt>
    <dgm:pt modelId="{FAF6FB84-27D9-4E4F-899D-3BA5CFAD90F6}" type="sibTrans" cxnId="{1F6B22A8-0F08-4DB4-AADF-3FAF4186BB35}">
      <dgm:prSet/>
      <dgm:spPr/>
      <dgm:t>
        <a:bodyPr/>
        <a:lstStyle/>
        <a:p>
          <a:endParaRPr lang="es-ES"/>
        </a:p>
      </dgm:t>
    </dgm:pt>
    <dgm:pt modelId="{ED1EC5F5-89B6-46C4-9170-C75CF7C6601B}">
      <dgm:prSet phldrT="[Texto]" custT="1"/>
      <dgm:spPr/>
      <dgm:t>
        <a:bodyPr/>
        <a:lstStyle/>
        <a:p>
          <a:r>
            <a:rPr lang="es-ES" sz="1200" dirty="0" err="1" smtClean="0"/>
            <a:t>Institutionalised</a:t>
          </a:r>
          <a:r>
            <a:rPr lang="es-ES" sz="1200" dirty="0" smtClean="0"/>
            <a:t> peer </a:t>
          </a:r>
          <a:r>
            <a:rPr lang="es-ES" sz="1200" dirty="0" err="1" smtClean="0"/>
            <a:t>observations</a:t>
          </a:r>
          <a:r>
            <a:rPr lang="es-ES" sz="1200" dirty="0" smtClean="0"/>
            <a:t> + </a:t>
          </a:r>
          <a:r>
            <a:rPr lang="es-ES" sz="1200" dirty="0" err="1" smtClean="0"/>
            <a:t>buzz</a:t>
          </a:r>
          <a:r>
            <a:rPr lang="es-ES" sz="1200" dirty="0" smtClean="0"/>
            <a:t>/peer/</a:t>
          </a:r>
          <a:r>
            <a:rPr lang="es-ES" sz="1200" dirty="0" err="1" smtClean="0"/>
            <a:t>developmental</a:t>
          </a:r>
          <a:endParaRPr lang="es-ES" sz="1200" dirty="0"/>
        </a:p>
      </dgm:t>
    </dgm:pt>
    <dgm:pt modelId="{78FE7872-AE08-431B-8325-FE5794A4393A}" type="parTrans" cxnId="{A10F7B70-4467-4962-9C9F-A9A80D92DF9C}">
      <dgm:prSet/>
      <dgm:spPr/>
      <dgm:t>
        <a:bodyPr/>
        <a:lstStyle/>
        <a:p>
          <a:endParaRPr lang="es-ES"/>
        </a:p>
      </dgm:t>
    </dgm:pt>
    <dgm:pt modelId="{648F63D0-381A-44DE-8E78-FFC6007E0D53}" type="sibTrans" cxnId="{A10F7B70-4467-4962-9C9F-A9A80D92DF9C}">
      <dgm:prSet/>
      <dgm:spPr/>
      <dgm:t>
        <a:bodyPr/>
        <a:lstStyle/>
        <a:p>
          <a:endParaRPr lang="es-ES"/>
        </a:p>
      </dgm:t>
    </dgm:pt>
    <dgm:pt modelId="{6B8419C4-89B1-4D79-A4B8-77F2AE465469}">
      <dgm:prSet phldrT="[Texto]" custT="1"/>
      <dgm:spPr/>
      <dgm:t>
        <a:bodyPr/>
        <a:lstStyle/>
        <a:p>
          <a:r>
            <a:rPr lang="es-ES" sz="1200" dirty="0" smtClean="0"/>
            <a:t>2016 </a:t>
          </a:r>
          <a:r>
            <a:rPr lang="es-ES" sz="1200" dirty="0" err="1" smtClean="0"/>
            <a:t>Analysis</a:t>
          </a:r>
          <a:r>
            <a:rPr lang="es-ES" sz="1200" dirty="0" smtClean="0"/>
            <a:t> of </a:t>
          </a:r>
          <a:r>
            <a:rPr lang="es-ES" sz="1200" dirty="0" err="1" smtClean="0"/>
            <a:t>results</a:t>
          </a:r>
          <a:r>
            <a:rPr lang="es-ES" sz="1200" dirty="0" smtClean="0"/>
            <a:t> and </a:t>
          </a:r>
          <a:r>
            <a:rPr lang="es-ES" sz="1200" dirty="0" err="1" smtClean="0"/>
            <a:t>improvement</a:t>
          </a:r>
          <a:r>
            <a:rPr lang="es-ES" sz="1200" dirty="0" smtClean="0"/>
            <a:t> plan</a:t>
          </a:r>
          <a:endParaRPr lang="es-ES" sz="1200" dirty="0"/>
        </a:p>
      </dgm:t>
    </dgm:pt>
    <dgm:pt modelId="{8DA253EA-8E88-4672-BDE3-D949C9BED2EF}" type="parTrans" cxnId="{D2331687-D9F0-405E-A9B3-EBAFA4A0DB9E}">
      <dgm:prSet/>
      <dgm:spPr/>
      <dgm:t>
        <a:bodyPr/>
        <a:lstStyle/>
        <a:p>
          <a:endParaRPr lang="es-ES"/>
        </a:p>
      </dgm:t>
    </dgm:pt>
    <dgm:pt modelId="{9680D550-281A-4C17-A296-324F7025C232}" type="sibTrans" cxnId="{D2331687-D9F0-405E-A9B3-EBAFA4A0DB9E}">
      <dgm:prSet/>
      <dgm:spPr/>
      <dgm:t>
        <a:bodyPr/>
        <a:lstStyle/>
        <a:p>
          <a:endParaRPr lang="es-ES"/>
        </a:p>
      </dgm:t>
    </dgm:pt>
    <dgm:pt modelId="{70EE7BBA-71E8-42B5-B301-19A63DFBF0B0}" type="pres">
      <dgm:prSet presAssocID="{C23D30C1-C26B-4D3D-93E2-25104FDE5F77}" presName="Name0" presStyleCnt="0">
        <dgm:presLayoutVars>
          <dgm:dir/>
          <dgm:animLvl val="lvl"/>
          <dgm:resizeHandles val="exact"/>
        </dgm:presLayoutVars>
      </dgm:prSet>
      <dgm:spPr/>
    </dgm:pt>
    <dgm:pt modelId="{F65159CE-D323-4A02-B423-4677B32FA1C7}" type="pres">
      <dgm:prSet presAssocID="{6A6CAA91-8E9E-43FA-BB8C-0CB163A941A3}" presName="parTxOnly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44F282B3-B578-47B3-9213-AC145A3316AA}" type="pres">
      <dgm:prSet presAssocID="{FAF6FB84-27D9-4E4F-899D-3BA5CFAD90F6}" presName="parTxOnlySpace" presStyleCnt="0"/>
      <dgm:spPr/>
    </dgm:pt>
    <dgm:pt modelId="{26C80C6B-C068-4CC8-BE1A-E41D7ECD72DE}" type="pres">
      <dgm:prSet presAssocID="{ED1EC5F5-89B6-46C4-9170-C75CF7C6601B}" presName="parTxOnly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89CCF5EB-828A-446C-AAD0-20B0E9608B22}" type="pres">
      <dgm:prSet presAssocID="{648F63D0-381A-44DE-8E78-FFC6007E0D53}" presName="parTxOnlySpace" presStyleCnt="0"/>
      <dgm:spPr/>
    </dgm:pt>
    <dgm:pt modelId="{C464F129-A651-4395-BC7A-69510A2A3B06}" type="pres">
      <dgm:prSet presAssocID="{6B8419C4-89B1-4D79-A4B8-77F2AE465469}" presName="parTxOnly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B81601F4-C85F-4E27-894C-9CC0755976B6}" type="presOf" srcId="{ED1EC5F5-89B6-46C4-9170-C75CF7C6601B}" destId="{26C80C6B-C068-4CC8-BE1A-E41D7ECD72DE}" srcOrd="0" destOrd="0" presId="urn:microsoft.com/office/officeart/2005/8/layout/chevron1"/>
    <dgm:cxn modelId="{6DC7ED24-56BF-4D49-96A6-0E286AD1ADF7}" type="presOf" srcId="{C23D30C1-C26B-4D3D-93E2-25104FDE5F77}" destId="{70EE7BBA-71E8-42B5-B301-19A63DFBF0B0}" srcOrd="0" destOrd="0" presId="urn:microsoft.com/office/officeart/2005/8/layout/chevron1"/>
    <dgm:cxn modelId="{1F6B22A8-0F08-4DB4-AADF-3FAF4186BB35}" srcId="{C23D30C1-C26B-4D3D-93E2-25104FDE5F77}" destId="{6A6CAA91-8E9E-43FA-BB8C-0CB163A941A3}" srcOrd="0" destOrd="0" parTransId="{E41CD1DE-5ABE-4216-9D6E-AEDFFCD41167}" sibTransId="{FAF6FB84-27D9-4E4F-899D-3BA5CFAD90F6}"/>
    <dgm:cxn modelId="{A10F7B70-4467-4962-9C9F-A9A80D92DF9C}" srcId="{C23D30C1-C26B-4D3D-93E2-25104FDE5F77}" destId="{ED1EC5F5-89B6-46C4-9170-C75CF7C6601B}" srcOrd="1" destOrd="0" parTransId="{78FE7872-AE08-431B-8325-FE5794A4393A}" sibTransId="{648F63D0-381A-44DE-8E78-FFC6007E0D53}"/>
    <dgm:cxn modelId="{D2331687-D9F0-405E-A9B3-EBAFA4A0DB9E}" srcId="{C23D30C1-C26B-4D3D-93E2-25104FDE5F77}" destId="{6B8419C4-89B1-4D79-A4B8-77F2AE465469}" srcOrd="2" destOrd="0" parTransId="{8DA253EA-8E88-4672-BDE3-D949C9BED2EF}" sibTransId="{9680D550-281A-4C17-A296-324F7025C232}"/>
    <dgm:cxn modelId="{36765FCE-8598-4A62-87DF-24813CDC0194}" type="presOf" srcId="{6B8419C4-89B1-4D79-A4B8-77F2AE465469}" destId="{C464F129-A651-4395-BC7A-69510A2A3B06}" srcOrd="0" destOrd="0" presId="urn:microsoft.com/office/officeart/2005/8/layout/chevron1"/>
    <dgm:cxn modelId="{C766B159-E5B2-4133-8D8F-3A5BFEACC52F}" type="presOf" srcId="{6A6CAA91-8E9E-43FA-BB8C-0CB163A941A3}" destId="{F65159CE-D323-4A02-B423-4677B32FA1C7}" srcOrd="0" destOrd="0" presId="urn:microsoft.com/office/officeart/2005/8/layout/chevron1"/>
    <dgm:cxn modelId="{0021D9BD-015D-4341-A315-E8AFD548EE3B}" type="presParOf" srcId="{70EE7BBA-71E8-42B5-B301-19A63DFBF0B0}" destId="{F65159CE-D323-4A02-B423-4677B32FA1C7}" srcOrd="0" destOrd="0" presId="urn:microsoft.com/office/officeart/2005/8/layout/chevron1"/>
    <dgm:cxn modelId="{691DE178-B28D-44BD-9BA1-D9A67BCD84A7}" type="presParOf" srcId="{70EE7BBA-71E8-42B5-B301-19A63DFBF0B0}" destId="{44F282B3-B578-47B3-9213-AC145A3316AA}" srcOrd="1" destOrd="0" presId="urn:microsoft.com/office/officeart/2005/8/layout/chevron1"/>
    <dgm:cxn modelId="{BBB0B0B4-74AD-4B0C-A4DA-65BBD8659BD1}" type="presParOf" srcId="{70EE7BBA-71E8-42B5-B301-19A63DFBF0B0}" destId="{26C80C6B-C068-4CC8-BE1A-E41D7ECD72DE}" srcOrd="2" destOrd="0" presId="urn:microsoft.com/office/officeart/2005/8/layout/chevron1"/>
    <dgm:cxn modelId="{173F07C4-3463-4B78-9DAF-B8E7BF2BC77A}" type="presParOf" srcId="{70EE7BBA-71E8-42B5-B301-19A63DFBF0B0}" destId="{89CCF5EB-828A-446C-AAD0-20B0E9608B22}" srcOrd="3" destOrd="0" presId="urn:microsoft.com/office/officeart/2005/8/layout/chevron1"/>
    <dgm:cxn modelId="{AC884BF3-CE2F-431A-BD55-DBFD04DEA20D}" type="presParOf" srcId="{70EE7BBA-71E8-42B5-B301-19A63DFBF0B0}" destId="{C464F129-A651-4395-BC7A-69510A2A3B06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23D30C1-C26B-4D3D-93E2-25104FDE5F77}" type="doc">
      <dgm:prSet loTypeId="urn:microsoft.com/office/officeart/2005/8/layout/chevron1" loCatId="process" qsTypeId="urn:microsoft.com/office/officeart/2005/8/quickstyle/simple1" qsCatId="simple" csTypeId="urn:microsoft.com/office/officeart/2005/8/colors/accent2_1" csCatId="accent2" phldr="1"/>
      <dgm:spPr/>
    </dgm:pt>
    <dgm:pt modelId="{6A6CAA91-8E9E-43FA-BB8C-0CB163A941A3}">
      <dgm:prSet phldrT="[Texto]" custT="1"/>
      <dgm:spPr/>
      <dgm:t>
        <a:bodyPr/>
        <a:lstStyle/>
        <a:p>
          <a:r>
            <a:rPr lang="es-ES" sz="1400" dirty="0" smtClean="0"/>
            <a:t>2016 </a:t>
          </a:r>
          <a:r>
            <a:rPr lang="es-ES" sz="1400" dirty="0" err="1" smtClean="0"/>
            <a:t>Guided</a:t>
          </a:r>
          <a:r>
            <a:rPr lang="es-ES" sz="1400" dirty="0" smtClean="0"/>
            <a:t> peer </a:t>
          </a:r>
          <a:r>
            <a:rPr lang="es-ES" sz="1400" dirty="0" err="1" smtClean="0"/>
            <a:t>review</a:t>
          </a:r>
          <a:endParaRPr lang="es-ES" sz="1400" dirty="0"/>
        </a:p>
      </dgm:t>
    </dgm:pt>
    <dgm:pt modelId="{E41CD1DE-5ABE-4216-9D6E-AEDFFCD41167}" type="parTrans" cxnId="{1F6B22A8-0F08-4DB4-AADF-3FAF4186BB35}">
      <dgm:prSet/>
      <dgm:spPr/>
      <dgm:t>
        <a:bodyPr/>
        <a:lstStyle/>
        <a:p>
          <a:endParaRPr lang="es-ES"/>
        </a:p>
      </dgm:t>
    </dgm:pt>
    <dgm:pt modelId="{FAF6FB84-27D9-4E4F-899D-3BA5CFAD90F6}" type="sibTrans" cxnId="{1F6B22A8-0F08-4DB4-AADF-3FAF4186BB35}">
      <dgm:prSet/>
      <dgm:spPr/>
      <dgm:t>
        <a:bodyPr/>
        <a:lstStyle/>
        <a:p>
          <a:endParaRPr lang="es-ES"/>
        </a:p>
      </dgm:t>
    </dgm:pt>
    <dgm:pt modelId="{ED1EC5F5-89B6-46C4-9170-C75CF7C6601B}">
      <dgm:prSet phldrT="[Texto]" custT="1"/>
      <dgm:spPr/>
      <dgm:t>
        <a:bodyPr/>
        <a:lstStyle/>
        <a:p>
          <a:r>
            <a:rPr lang="es-ES" sz="1400" dirty="0" err="1" smtClean="0"/>
            <a:t>Improved</a:t>
          </a:r>
          <a:r>
            <a:rPr lang="es-ES" sz="1400" dirty="0" smtClean="0"/>
            <a:t> </a:t>
          </a:r>
          <a:r>
            <a:rPr lang="es-ES" sz="1400" dirty="0" err="1" smtClean="0"/>
            <a:t>developmental</a:t>
          </a:r>
          <a:r>
            <a:rPr lang="es-ES" sz="1400" dirty="0" smtClean="0"/>
            <a:t> </a:t>
          </a:r>
          <a:r>
            <a:rPr lang="es-ES" sz="1400" dirty="0" err="1" smtClean="0"/>
            <a:t>observations</a:t>
          </a:r>
          <a:r>
            <a:rPr lang="es-ES" sz="1400" dirty="0" smtClean="0"/>
            <a:t> (training)</a:t>
          </a:r>
          <a:endParaRPr lang="es-ES" sz="1400" dirty="0"/>
        </a:p>
      </dgm:t>
    </dgm:pt>
    <dgm:pt modelId="{78FE7872-AE08-431B-8325-FE5794A4393A}" type="parTrans" cxnId="{A10F7B70-4467-4962-9C9F-A9A80D92DF9C}">
      <dgm:prSet/>
      <dgm:spPr/>
      <dgm:t>
        <a:bodyPr/>
        <a:lstStyle/>
        <a:p>
          <a:endParaRPr lang="es-ES"/>
        </a:p>
      </dgm:t>
    </dgm:pt>
    <dgm:pt modelId="{648F63D0-381A-44DE-8E78-FFC6007E0D53}" type="sibTrans" cxnId="{A10F7B70-4467-4962-9C9F-A9A80D92DF9C}">
      <dgm:prSet/>
      <dgm:spPr/>
      <dgm:t>
        <a:bodyPr/>
        <a:lstStyle/>
        <a:p>
          <a:endParaRPr lang="es-ES"/>
        </a:p>
      </dgm:t>
    </dgm:pt>
    <dgm:pt modelId="{6B8419C4-89B1-4D79-A4B8-77F2AE465469}">
      <dgm:prSet phldrT="[Texto]" custT="1"/>
      <dgm:spPr/>
      <dgm:t>
        <a:bodyPr/>
        <a:lstStyle/>
        <a:p>
          <a:r>
            <a:rPr lang="es-ES" sz="1400" dirty="0" smtClean="0"/>
            <a:t>2016 </a:t>
          </a:r>
          <a:r>
            <a:rPr lang="es-ES" sz="1400" dirty="0" err="1" smtClean="0"/>
            <a:t>Focussed</a:t>
          </a:r>
          <a:r>
            <a:rPr lang="es-ES" sz="1400" dirty="0" smtClean="0"/>
            <a:t> Management </a:t>
          </a:r>
          <a:r>
            <a:rPr lang="es-ES" sz="1400" dirty="0" err="1" smtClean="0"/>
            <a:t>observations</a:t>
          </a:r>
          <a:endParaRPr lang="es-ES" sz="1400" dirty="0"/>
        </a:p>
      </dgm:t>
    </dgm:pt>
    <dgm:pt modelId="{8DA253EA-8E88-4672-BDE3-D949C9BED2EF}" type="parTrans" cxnId="{D2331687-D9F0-405E-A9B3-EBAFA4A0DB9E}">
      <dgm:prSet/>
      <dgm:spPr/>
      <dgm:t>
        <a:bodyPr/>
        <a:lstStyle/>
        <a:p>
          <a:endParaRPr lang="es-ES"/>
        </a:p>
      </dgm:t>
    </dgm:pt>
    <dgm:pt modelId="{9680D550-281A-4C17-A296-324F7025C232}" type="sibTrans" cxnId="{D2331687-D9F0-405E-A9B3-EBAFA4A0DB9E}">
      <dgm:prSet/>
      <dgm:spPr/>
      <dgm:t>
        <a:bodyPr/>
        <a:lstStyle/>
        <a:p>
          <a:endParaRPr lang="es-ES"/>
        </a:p>
      </dgm:t>
    </dgm:pt>
    <dgm:pt modelId="{70EE7BBA-71E8-42B5-B301-19A63DFBF0B0}" type="pres">
      <dgm:prSet presAssocID="{C23D30C1-C26B-4D3D-93E2-25104FDE5F77}" presName="Name0" presStyleCnt="0">
        <dgm:presLayoutVars>
          <dgm:dir/>
          <dgm:animLvl val="lvl"/>
          <dgm:resizeHandles val="exact"/>
        </dgm:presLayoutVars>
      </dgm:prSet>
      <dgm:spPr/>
    </dgm:pt>
    <dgm:pt modelId="{F65159CE-D323-4A02-B423-4677B32FA1C7}" type="pres">
      <dgm:prSet presAssocID="{6A6CAA91-8E9E-43FA-BB8C-0CB163A941A3}" presName="parTxOnly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44F282B3-B578-47B3-9213-AC145A3316AA}" type="pres">
      <dgm:prSet presAssocID="{FAF6FB84-27D9-4E4F-899D-3BA5CFAD90F6}" presName="parTxOnlySpace" presStyleCnt="0"/>
      <dgm:spPr/>
    </dgm:pt>
    <dgm:pt modelId="{26C80C6B-C068-4CC8-BE1A-E41D7ECD72DE}" type="pres">
      <dgm:prSet presAssocID="{ED1EC5F5-89B6-46C4-9170-C75CF7C6601B}" presName="parTxOnly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89CCF5EB-828A-446C-AAD0-20B0E9608B22}" type="pres">
      <dgm:prSet presAssocID="{648F63D0-381A-44DE-8E78-FFC6007E0D53}" presName="parTxOnlySpace" presStyleCnt="0"/>
      <dgm:spPr/>
    </dgm:pt>
    <dgm:pt modelId="{C464F129-A651-4395-BC7A-69510A2A3B06}" type="pres">
      <dgm:prSet presAssocID="{6B8419C4-89B1-4D79-A4B8-77F2AE465469}" presName="parTxOnly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767FB013-B9D8-40E8-8985-835F0F93244E}" type="presOf" srcId="{ED1EC5F5-89B6-46C4-9170-C75CF7C6601B}" destId="{26C80C6B-C068-4CC8-BE1A-E41D7ECD72DE}" srcOrd="0" destOrd="0" presId="urn:microsoft.com/office/officeart/2005/8/layout/chevron1"/>
    <dgm:cxn modelId="{7CAA0199-C122-4F51-BD9B-CDBDD3FDD45A}" type="presOf" srcId="{6B8419C4-89B1-4D79-A4B8-77F2AE465469}" destId="{C464F129-A651-4395-BC7A-69510A2A3B06}" srcOrd="0" destOrd="0" presId="urn:microsoft.com/office/officeart/2005/8/layout/chevron1"/>
    <dgm:cxn modelId="{1F6B22A8-0F08-4DB4-AADF-3FAF4186BB35}" srcId="{C23D30C1-C26B-4D3D-93E2-25104FDE5F77}" destId="{6A6CAA91-8E9E-43FA-BB8C-0CB163A941A3}" srcOrd="0" destOrd="0" parTransId="{E41CD1DE-5ABE-4216-9D6E-AEDFFCD41167}" sibTransId="{FAF6FB84-27D9-4E4F-899D-3BA5CFAD90F6}"/>
    <dgm:cxn modelId="{A10F7B70-4467-4962-9C9F-A9A80D92DF9C}" srcId="{C23D30C1-C26B-4D3D-93E2-25104FDE5F77}" destId="{ED1EC5F5-89B6-46C4-9170-C75CF7C6601B}" srcOrd="1" destOrd="0" parTransId="{78FE7872-AE08-431B-8325-FE5794A4393A}" sibTransId="{648F63D0-381A-44DE-8E78-FFC6007E0D53}"/>
    <dgm:cxn modelId="{D2331687-D9F0-405E-A9B3-EBAFA4A0DB9E}" srcId="{C23D30C1-C26B-4D3D-93E2-25104FDE5F77}" destId="{6B8419C4-89B1-4D79-A4B8-77F2AE465469}" srcOrd="2" destOrd="0" parTransId="{8DA253EA-8E88-4672-BDE3-D949C9BED2EF}" sibTransId="{9680D550-281A-4C17-A296-324F7025C232}"/>
    <dgm:cxn modelId="{FE586C7B-4DFB-4AA7-A309-68C6A70377DA}" type="presOf" srcId="{6A6CAA91-8E9E-43FA-BB8C-0CB163A941A3}" destId="{F65159CE-D323-4A02-B423-4677B32FA1C7}" srcOrd="0" destOrd="0" presId="urn:microsoft.com/office/officeart/2005/8/layout/chevron1"/>
    <dgm:cxn modelId="{46EFA63E-02B5-45C4-950C-E1AE390F58C8}" type="presOf" srcId="{C23D30C1-C26B-4D3D-93E2-25104FDE5F77}" destId="{70EE7BBA-71E8-42B5-B301-19A63DFBF0B0}" srcOrd="0" destOrd="0" presId="urn:microsoft.com/office/officeart/2005/8/layout/chevron1"/>
    <dgm:cxn modelId="{E9330840-9898-48AD-ABE0-9C1EF261A635}" type="presParOf" srcId="{70EE7BBA-71E8-42B5-B301-19A63DFBF0B0}" destId="{F65159CE-D323-4A02-B423-4677B32FA1C7}" srcOrd="0" destOrd="0" presId="urn:microsoft.com/office/officeart/2005/8/layout/chevron1"/>
    <dgm:cxn modelId="{EA38C0F4-4E9E-4525-A904-D8B405BE09DE}" type="presParOf" srcId="{70EE7BBA-71E8-42B5-B301-19A63DFBF0B0}" destId="{44F282B3-B578-47B3-9213-AC145A3316AA}" srcOrd="1" destOrd="0" presId="urn:microsoft.com/office/officeart/2005/8/layout/chevron1"/>
    <dgm:cxn modelId="{2C39CBAD-95FB-4233-87D6-C68E21C24AAC}" type="presParOf" srcId="{70EE7BBA-71E8-42B5-B301-19A63DFBF0B0}" destId="{26C80C6B-C068-4CC8-BE1A-E41D7ECD72DE}" srcOrd="2" destOrd="0" presId="urn:microsoft.com/office/officeart/2005/8/layout/chevron1"/>
    <dgm:cxn modelId="{41510818-3918-41E9-A4BB-99450538E932}" type="presParOf" srcId="{70EE7BBA-71E8-42B5-B301-19A63DFBF0B0}" destId="{89CCF5EB-828A-446C-AAD0-20B0E9608B22}" srcOrd="3" destOrd="0" presId="urn:microsoft.com/office/officeart/2005/8/layout/chevron1"/>
    <dgm:cxn modelId="{820041E5-E3FF-47DD-81B7-139B7FAA31F0}" type="presParOf" srcId="{70EE7BBA-71E8-42B5-B301-19A63DFBF0B0}" destId="{C464F129-A651-4395-BC7A-69510A2A3B06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5041B24-33FF-4D14-AF3C-D82A72A46952}" type="doc">
      <dgm:prSet loTypeId="urn:microsoft.com/office/officeart/2005/8/layout/pyramid1" loCatId="pyramid" qsTypeId="urn:microsoft.com/office/officeart/2005/8/quickstyle/simple1" qsCatId="simple" csTypeId="urn:microsoft.com/office/officeart/2005/8/colors/accent1_2" csCatId="accent1" phldr="1"/>
      <dgm:spPr/>
    </dgm:pt>
    <dgm:pt modelId="{86CB4552-A484-4DD7-95C5-9D386965C667}">
      <dgm:prSet phldrT="[Texto]" custT="1"/>
      <dgm:spPr/>
      <dgm:t>
        <a:bodyPr/>
        <a:lstStyle/>
        <a:p>
          <a:r>
            <a:rPr lang="es-ES" sz="1400" dirty="0" smtClean="0">
              <a:solidFill>
                <a:schemeClr val="bg1"/>
              </a:solidFill>
            </a:rPr>
            <a:t>Formal </a:t>
          </a:r>
        </a:p>
        <a:p>
          <a:r>
            <a:rPr lang="es-ES" sz="1400" dirty="0" err="1" smtClean="0">
              <a:solidFill>
                <a:schemeClr val="bg1"/>
              </a:solidFill>
            </a:rPr>
            <a:t>Quality</a:t>
          </a:r>
          <a:r>
            <a:rPr lang="es-ES" sz="1400" dirty="0" smtClean="0">
              <a:solidFill>
                <a:schemeClr val="bg1"/>
              </a:solidFill>
            </a:rPr>
            <a:t> </a:t>
          </a:r>
        </a:p>
        <a:p>
          <a:r>
            <a:rPr lang="es-ES" sz="1400" dirty="0" err="1" smtClean="0">
              <a:solidFill>
                <a:schemeClr val="bg1"/>
              </a:solidFill>
            </a:rPr>
            <a:t>Assurance</a:t>
          </a:r>
          <a:endParaRPr lang="es-ES" sz="1400" dirty="0">
            <a:solidFill>
              <a:schemeClr val="bg1"/>
            </a:solidFill>
          </a:endParaRPr>
        </a:p>
      </dgm:t>
    </dgm:pt>
    <dgm:pt modelId="{9715AAAB-7F3D-46E2-8E2F-913DA9B4CFA0}" type="parTrans" cxnId="{508D615E-F52B-43FF-AA3F-47BF53B10ABA}">
      <dgm:prSet/>
      <dgm:spPr/>
      <dgm:t>
        <a:bodyPr/>
        <a:lstStyle/>
        <a:p>
          <a:endParaRPr lang="es-ES"/>
        </a:p>
      </dgm:t>
    </dgm:pt>
    <dgm:pt modelId="{E0F1D6A7-78CF-42D4-BD06-E3B5768BECA6}" type="sibTrans" cxnId="{508D615E-F52B-43FF-AA3F-47BF53B10ABA}">
      <dgm:prSet/>
      <dgm:spPr/>
      <dgm:t>
        <a:bodyPr/>
        <a:lstStyle/>
        <a:p>
          <a:endParaRPr lang="es-ES"/>
        </a:p>
      </dgm:t>
    </dgm:pt>
    <dgm:pt modelId="{3FD865C3-5F0F-4846-A4A8-E5427FB0F62A}">
      <dgm:prSet phldrT="[Texto]" custT="1"/>
      <dgm:spPr/>
      <dgm:t>
        <a:bodyPr/>
        <a:lstStyle/>
        <a:p>
          <a:r>
            <a:rPr lang="es-ES" sz="1400" dirty="0" err="1" smtClean="0">
              <a:solidFill>
                <a:schemeClr val="bg1"/>
              </a:solidFill>
            </a:rPr>
            <a:t>Developmental</a:t>
          </a:r>
          <a:endParaRPr lang="es-ES" sz="1400" dirty="0">
            <a:solidFill>
              <a:schemeClr val="bg1"/>
            </a:solidFill>
          </a:endParaRPr>
        </a:p>
      </dgm:t>
    </dgm:pt>
    <dgm:pt modelId="{15F4D771-6C04-4FF3-92AD-F8994FA2B24D}" type="parTrans" cxnId="{77FB7545-407B-4D3E-A01D-83525774FEFB}">
      <dgm:prSet/>
      <dgm:spPr/>
      <dgm:t>
        <a:bodyPr/>
        <a:lstStyle/>
        <a:p>
          <a:endParaRPr lang="es-ES"/>
        </a:p>
      </dgm:t>
    </dgm:pt>
    <dgm:pt modelId="{506554FB-2123-4AE5-B2D7-10C53F81C447}" type="sibTrans" cxnId="{77FB7545-407B-4D3E-A01D-83525774FEFB}">
      <dgm:prSet/>
      <dgm:spPr/>
      <dgm:t>
        <a:bodyPr/>
        <a:lstStyle/>
        <a:p>
          <a:endParaRPr lang="es-ES"/>
        </a:p>
      </dgm:t>
    </dgm:pt>
    <dgm:pt modelId="{40E545B5-0D69-4F58-AE2A-A141DF67B15A}">
      <dgm:prSet phldrT="[Texto]" custT="1"/>
      <dgm:spPr/>
      <dgm:t>
        <a:bodyPr/>
        <a:lstStyle/>
        <a:p>
          <a:r>
            <a:rPr lang="es-ES" sz="1400" dirty="0" smtClean="0">
              <a:solidFill>
                <a:schemeClr val="bg1"/>
              </a:solidFill>
            </a:rPr>
            <a:t>Peer </a:t>
          </a:r>
          <a:r>
            <a:rPr lang="es-ES" sz="1400" dirty="0" err="1" smtClean="0">
              <a:solidFill>
                <a:schemeClr val="bg1"/>
              </a:solidFill>
            </a:rPr>
            <a:t>or</a:t>
          </a:r>
          <a:r>
            <a:rPr lang="es-ES" sz="1400" dirty="0" smtClean="0">
              <a:solidFill>
                <a:schemeClr val="bg1"/>
              </a:solidFill>
            </a:rPr>
            <a:t> </a:t>
          </a:r>
          <a:r>
            <a:rPr lang="es-ES" sz="1400" dirty="0" err="1" smtClean="0">
              <a:solidFill>
                <a:schemeClr val="bg1"/>
              </a:solidFill>
            </a:rPr>
            <a:t>buzz</a:t>
          </a:r>
          <a:endParaRPr lang="es-ES" sz="1400" dirty="0">
            <a:solidFill>
              <a:schemeClr val="bg1"/>
            </a:solidFill>
          </a:endParaRPr>
        </a:p>
      </dgm:t>
    </dgm:pt>
    <dgm:pt modelId="{61D87D8E-C375-4BAB-AD6D-5CC4CE1D31C0}" type="parTrans" cxnId="{E9599182-640E-4531-B0AB-1AE18FC01905}">
      <dgm:prSet/>
      <dgm:spPr/>
      <dgm:t>
        <a:bodyPr/>
        <a:lstStyle/>
        <a:p>
          <a:endParaRPr lang="es-ES"/>
        </a:p>
      </dgm:t>
    </dgm:pt>
    <dgm:pt modelId="{A3E3C2C9-C67B-405B-A160-F9F438AF6F59}" type="sibTrans" cxnId="{E9599182-640E-4531-B0AB-1AE18FC01905}">
      <dgm:prSet/>
      <dgm:spPr/>
      <dgm:t>
        <a:bodyPr/>
        <a:lstStyle/>
        <a:p>
          <a:endParaRPr lang="es-ES"/>
        </a:p>
      </dgm:t>
    </dgm:pt>
    <dgm:pt modelId="{02DB7BC3-3D11-4C8F-B349-6587530031BF}" type="pres">
      <dgm:prSet presAssocID="{55041B24-33FF-4D14-AF3C-D82A72A46952}" presName="Name0" presStyleCnt="0">
        <dgm:presLayoutVars>
          <dgm:dir/>
          <dgm:animLvl val="lvl"/>
          <dgm:resizeHandles val="exact"/>
        </dgm:presLayoutVars>
      </dgm:prSet>
      <dgm:spPr/>
    </dgm:pt>
    <dgm:pt modelId="{433EF1C9-0098-4AD1-AB50-F41CDF679065}" type="pres">
      <dgm:prSet presAssocID="{86CB4552-A484-4DD7-95C5-9D386965C667}" presName="Name8" presStyleCnt="0"/>
      <dgm:spPr/>
    </dgm:pt>
    <dgm:pt modelId="{4EF83AD6-B53E-4058-8D9B-66E86C03F649}" type="pres">
      <dgm:prSet presAssocID="{86CB4552-A484-4DD7-95C5-9D386965C667}" presName="level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3105BB51-4DD4-4E82-BFC1-CDD33E148E2B}" type="pres">
      <dgm:prSet presAssocID="{86CB4552-A484-4DD7-95C5-9D386965C667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766214BB-97BE-46A6-87A5-97CB44519E79}" type="pres">
      <dgm:prSet presAssocID="{3FD865C3-5F0F-4846-A4A8-E5427FB0F62A}" presName="Name8" presStyleCnt="0"/>
      <dgm:spPr/>
    </dgm:pt>
    <dgm:pt modelId="{C376575C-5CBD-4AFF-AE1E-CE41AFBA0997}" type="pres">
      <dgm:prSet presAssocID="{3FD865C3-5F0F-4846-A4A8-E5427FB0F62A}" presName="level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841CAC2D-6A07-4CF0-A751-15C53E148211}" type="pres">
      <dgm:prSet presAssocID="{3FD865C3-5F0F-4846-A4A8-E5427FB0F62A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793EA858-1064-488F-8094-CBD2495FFE90}" type="pres">
      <dgm:prSet presAssocID="{40E545B5-0D69-4F58-AE2A-A141DF67B15A}" presName="Name8" presStyleCnt="0"/>
      <dgm:spPr/>
    </dgm:pt>
    <dgm:pt modelId="{55A57730-2F5A-443C-B08C-E53782B4AF36}" type="pres">
      <dgm:prSet presAssocID="{40E545B5-0D69-4F58-AE2A-A141DF67B15A}" presName="level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EA8E154A-802D-4295-B7BC-85B8769292A4}" type="pres">
      <dgm:prSet presAssocID="{40E545B5-0D69-4F58-AE2A-A141DF67B15A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EB48E9AA-E01F-431C-A599-A6BE97F6F739}" type="presOf" srcId="{55041B24-33FF-4D14-AF3C-D82A72A46952}" destId="{02DB7BC3-3D11-4C8F-B349-6587530031BF}" srcOrd="0" destOrd="0" presId="urn:microsoft.com/office/officeart/2005/8/layout/pyramid1"/>
    <dgm:cxn modelId="{4975032B-B8DB-4908-8BCA-1D3668F8E048}" type="presOf" srcId="{40E545B5-0D69-4F58-AE2A-A141DF67B15A}" destId="{EA8E154A-802D-4295-B7BC-85B8769292A4}" srcOrd="1" destOrd="0" presId="urn:microsoft.com/office/officeart/2005/8/layout/pyramid1"/>
    <dgm:cxn modelId="{E9599182-640E-4531-B0AB-1AE18FC01905}" srcId="{55041B24-33FF-4D14-AF3C-D82A72A46952}" destId="{40E545B5-0D69-4F58-AE2A-A141DF67B15A}" srcOrd="2" destOrd="0" parTransId="{61D87D8E-C375-4BAB-AD6D-5CC4CE1D31C0}" sibTransId="{A3E3C2C9-C67B-405B-A160-F9F438AF6F59}"/>
    <dgm:cxn modelId="{EF6C42A0-5D41-4C20-A11F-736F66BFAEE8}" type="presOf" srcId="{86CB4552-A484-4DD7-95C5-9D386965C667}" destId="{3105BB51-4DD4-4E82-BFC1-CDD33E148E2B}" srcOrd="1" destOrd="0" presId="urn:microsoft.com/office/officeart/2005/8/layout/pyramid1"/>
    <dgm:cxn modelId="{B2D58880-1371-4412-90C6-C3A50C89B0BB}" type="presOf" srcId="{40E545B5-0D69-4F58-AE2A-A141DF67B15A}" destId="{55A57730-2F5A-443C-B08C-E53782B4AF36}" srcOrd="0" destOrd="0" presId="urn:microsoft.com/office/officeart/2005/8/layout/pyramid1"/>
    <dgm:cxn modelId="{77FB7545-407B-4D3E-A01D-83525774FEFB}" srcId="{55041B24-33FF-4D14-AF3C-D82A72A46952}" destId="{3FD865C3-5F0F-4846-A4A8-E5427FB0F62A}" srcOrd="1" destOrd="0" parTransId="{15F4D771-6C04-4FF3-92AD-F8994FA2B24D}" sibTransId="{506554FB-2123-4AE5-B2D7-10C53F81C447}"/>
    <dgm:cxn modelId="{EC7A0992-6C69-4F6A-B17A-2FD66EF6625B}" type="presOf" srcId="{86CB4552-A484-4DD7-95C5-9D386965C667}" destId="{4EF83AD6-B53E-4058-8D9B-66E86C03F649}" srcOrd="0" destOrd="0" presId="urn:microsoft.com/office/officeart/2005/8/layout/pyramid1"/>
    <dgm:cxn modelId="{C6AE94AF-F5D2-41E4-8CC7-80F714E6A897}" type="presOf" srcId="{3FD865C3-5F0F-4846-A4A8-E5427FB0F62A}" destId="{841CAC2D-6A07-4CF0-A751-15C53E148211}" srcOrd="1" destOrd="0" presId="urn:microsoft.com/office/officeart/2005/8/layout/pyramid1"/>
    <dgm:cxn modelId="{F5E7B5B0-0FA4-4B6A-B55C-7E8D44C7BFB5}" type="presOf" srcId="{3FD865C3-5F0F-4846-A4A8-E5427FB0F62A}" destId="{C376575C-5CBD-4AFF-AE1E-CE41AFBA0997}" srcOrd="0" destOrd="0" presId="urn:microsoft.com/office/officeart/2005/8/layout/pyramid1"/>
    <dgm:cxn modelId="{508D615E-F52B-43FF-AA3F-47BF53B10ABA}" srcId="{55041B24-33FF-4D14-AF3C-D82A72A46952}" destId="{86CB4552-A484-4DD7-95C5-9D386965C667}" srcOrd="0" destOrd="0" parTransId="{9715AAAB-7F3D-46E2-8E2F-913DA9B4CFA0}" sibTransId="{E0F1D6A7-78CF-42D4-BD06-E3B5768BECA6}"/>
    <dgm:cxn modelId="{2093BE4D-AC09-4A17-88BB-87DE1A6398CB}" type="presParOf" srcId="{02DB7BC3-3D11-4C8F-B349-6587530031BF}" destId="{433EF1C9-0098-4AD1-AB50-F41CDF679065}" srcOrd="0" destOrd="0" presId="urn:microsoft.com/office/officeart/2005/8/layout/pyramid1"/>
    <dgm:cxn modelId="{2FDFA1E5-5AEA-4F49-AC4E-9E7F4CAF5414}" type="presParOf" srcId="{433EF1C9-0098-4AD1-AB50-F41CDF679065}" destId="{4EF83AD6-B53E-4058-8D9B-66E86C03F649}" srcOrd="0" destOrd="0" presId="urn:microsoft.com/office/officeart/2005/8/layout/pyramid1"/>
    <dgm:cxn modelId="{26C6B2B7-2532-47A5-93CA-29079AF4BAB7}" type="presParOf" srcId="{433EF1C9-0098-4AD1-AB50-F41CDF679065}" destId="{3105BB51-4DD4-4E82-BFC1-CDD33E148E2B}" srcOrd="1" destOrd="0" presId="urn:microsoft.com/office/officeart/2005/8/layout/pyramid1"/>
    <dgm:cxn modelId="{BC308CFA-F887-4CF6-9445-2E26EDF2D509}" type="presParOf" srcId="{02DB7BC3-3D11-4C8F-B349-6587530031BF}" destId="{766214BB-97BE-46A6-87A5-97CB44519E79}" srcOrd="1" destOrd="0" presId="urn:microsoft.com/office/officeart/2005/8/layout/pyramid1"/>
    <dgm:cxn modelId="{EA5EF99B-975A-4779-AC84-3DCF1EB722AB}" type="presParOf" srcId="{766214BB-97BE-46A6-87A5-97CB44519E79}" destId="{C376575C-5CBD-4AFF-AE1E-CE41AFBA0997}" srcOrd="0" destOrd="0" presId="urn:microsoft.com/office/officeart/2005/8/layout/pyramid1"/>
    <dgm:cxn modelId="{58640F8D-184C-4A2A-B8AF-7AEEB34E725F}" type="presParOf" srcId="{766214BB-97BE-46A6-87A5-97CB44519E79}" destId="{841CAC2D-6A07-4CF0-A751-15C53E148211}" srcOrd="1" destOrd="0" presId="urn:microsoft.com/office/officeart/2005/8/layout/pyramid1"/>
    <dgm:cxn modelId="{729E78F7-70EF-4F44-8BE0-FCE4A5F46792}" type="presParOf" srcId="{02DB7BC3-3D11-4C8F-B349-6587530031BF}" destId="{793EA858-1064-488F-8094-CBD2495FFE90}" srcOrd="2" destOrd="0" presId="urn:microsoft.com/office/officeart/2005/8/layout/pyramid1"/>
    <dgm:cxn modelId="{C2713607-5571-4240-BADB-4DCC9C9DBFD4}" type="presParOf" srcId="{793EA858-1064-488F-8094-CBD2495FFE90}" destId="{55A57730-2F5A-443C-B08C-E53782B4AF36}" srcOrd="0" destOrd="0" presId="urn:microsoft.com/office/officeart/2005/8/layout/pyramid1"/>
    <dgm:cxn modelId="{1A951B1B-80EA-403A-A37F-5AD82F502C4E}" type="presParOf" srcId="{793EA858-1064-488F-8094-CBD2495FFE90}" destId="{EA8E154A-802D-4295-B7BC-85B8769292A4}" srcOrd="1" destOrd="0" presId="urn:microsoft.com/office/officeart/2005/8/layout/pyramid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65159CE-D323-4A02-B423-4677B32FA1C7}">
      <dsp:nvSpPr>
        <dsp:cNvPr id="0" name=""/>
        <dsp:cNvSpPr/>
      </dsp:nvSpPr>
      <dsp:spPr>
        <a:xfrm>
          <a:off x="1785" y="1596826"/>
          <a:ext cx="2175867" cy="870346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 dirty="0" smtClean="0"/>
            <a:t>2014 Bell QAD</a:t>
          </a:r>
          <a:endParaRPr lang="es-ES" sz="1400" kern="1200" dirty="0"/>
        </a:p>
      </dsp:txBody>
      <dsp:txXfrm>
        <a:off x="436958" y="1596826"/>
        <a:ext cx="1305521" cy="870346"/>
      </dsp:txXfrm>
    </dsp:sp>
    <dsp:sp modelId="{26C80C6B-C068-4CC8-BE1A-E41D7ECD72DE}">
      <dsp:nvSpPr>
        <dsp:cNvPr id="0" name=""/>
        <dsp:cNvSpPr/>
      </dsp:nvSpPr>
      <dsp:spPr>
        <a:xfrm>
          <a:off x="1960066" y="1596826"/>
          <a:ext cx="2175867" cy="870346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 dirty="0" err="1" smtClean="0"/>
            <a:t>Buzz</a:t>
          </a:r>
          <a:r>
            <a:rPr lang="es-ES" sz="1400" kern="1200" dirty="0" smtClean="0"/>
            <a:t> + Peer + </a:t>
          </a:r>
          <a:r>
            <a:rPr lang="es-ES" sz="1400" kern="1200" dirty="0" err="1" smtClean="0"/>
            <a:t>Developmental</a:t>
          </a:r>
          <a:r>
            <a:rPr lang="es-ES" sz="1400" kern="1200" dirty="0" smtClean="0"/>
            <a:t> </a:t>
          </a:r>
          <a:r>
            <a:rPr lang="es-ES" sz="1400" kern="1200" dirty="0" err="1" smtClean="0"/>
            <a:t>observations</a:t>
          </a:r>
          <a:endParaRPr lang="es-ES" sz="1400" kern="1200" dirty="0"/>
        </a:p>
      </dsp:txBody>
      <dsp:txXfrm>
        <a:off x="2395239" y="1596826"/>
        <a:ext cx="1305521" cy="870346"/>
      </dsp:txXfrm>
    </dsp:sp>
    <dsp:sp modelId="{C464F129-A651-4395-BC7A-69510A2A3B06}">
      <dsp:nvSpPr>
        <dsp:cNvPr id="0" name=""/>
        <dsp:cNvSpPr/>
      </dsp:nvSpPr>
      <dsp:spPr>
        <a:xfrm>
          <a:off x="3918346" y="1596826"/>
          <a:ext cx="2175867" cy="870346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 dirty="0" smtClean="0"/>
            <a:t>2015 </a:t>
          </a:r>
          <a:r>
            <a:rPr lang="es-ES" sz="1400" kern="1200" dirty="0" err="1" smtClean="0"/>
            <a:t>Analysis</a:t>
          </a:r>
          <a:r>
            <a:rPr lang="es-ES" sz="1400" kern="1200" dirty="0" smtClean="0"/>
            <a:t> of </a:t>
          </a:r>
          <a:r>
            <a:rPr lang="es-ES" sz="1400" kern="1200" dirty="0" err="1" smtClean="0"/>
            <a:t>results</a:t>
          </a:r>
          <a:r>
            <a:rPr lang="es-ES" sz="1400" kern="1200" dirty="0" smtClean="0"/>
            <a:t> and </a:t>
          </a:r>
          <a:r>
            <a:rPr lang="es-ES" sz="1400" kern="1200" dirty="0" err="1" smtClean="0"/>
            <a:t>improvement</a:t>
          </a:r>
          <a:r>
            <a:rPr lang="es-ES" sz="1400" kern="1200" dirty="0" smtClean="0"/>
            <a:t> plan</a:t>
          </a:r>
          <a:endParaRPr lang="es-ES" sz="1400" kern="1200" dirty="0"/>
        </a:p>
      </dsp:txBody>
      <dsp:txXfrm>
        <a:off x="4353519" y="1596826"/>
        <a:ext cx="1305521" cy="87034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65159CE-D323-4A02-B423-4677B32FA1C7}">
      <dsp:nvSpPr>
        <dsp:cNvPr id="0" name=""/>
        <dsp:cNvSpPr/>
      </dsp:nvSpPr>
      <dsp:spPr>
        <a:xfrm>
          <a:off x="1785" y="1596826"/>
          <a:ext cx="2175867" cy="870346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006" tIns="16002" rIns="16002" bIns="16002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kern="1200" dirty="0" smtClean="0"/>
            <a:t>2015 UEM Peer </a:t>
          </a:r>
          <a:r>
            <a:rPr lang="es-ES" sz="1200" kern="1200" dirty="0" err="1" smtClean="0"/>
            <a:t>observation</a:t>
          </a:r>
          <a:r>
            <a:rPr lang="es-ES" sz="1200" kern="1200" dirty="0" smtClean="0"/>
            <a:t> </a:t>
          </a:r>
          <a:r>
            <a:rPr lang="es-ES" sz="1200" kern="1200" dirty="0" err="1" smtClean="0"/>
            <a:t>program</a:t>
          </a:r>
          <a:endParaRPr lang="es-ES" sz="1200" kern="1200" dirty="0"/>
        </a:p>
      </dsp:txBody>
      <dsp:txXfrm>
        <a:off x="436958" y="1596826"/>
        <a:ext cx="1305521" cy="870346"/>
      </dsp:txXfrm>
    </dsp:sp>
    <dsp:sp modelId="{26C80C6B-C068-4CC8-BE1A-E41D7ECD72DE}">
      <dsp:nvSpPr>
        <dsp:cNvPr id="0" name=""/>
        <dsp:cNvSpPr/>
      </dsp:nvSpPr>
      <dsp:spPr>
        <a:xfrm>
          <a:off x="1960066" y="1596826"/>
          <a:ext cx="2175867" cy="870346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006" tIns="16002" rIns="16002" bIns="16002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kern="1200" dirty="0" err="1" smtClean="0"/>
            <a:t>Institutionalised</a:t>
          </a:r>
          <a:r>
            <a:rPr lang="es-ES" sz="1200" kern="1200" dirty="0" smtClean="0"/>
            <a:t> peer </a:t>
          </a:r>
          <a:r>
            <a:rPr lang="es-ES" sz="1200" kern="1200" dirty="0" err="1" smtClean="0"/>
            <a:t>observations</a:t>
          </a:r>
          <a:r>
            <a:rPr lang="es-ES" sz="1200" kern="1200" dirty="0" smtClean="0"/>
            <a:t> + </a:t>
          </a:r>
          <a:r>
            <a:rPr lang="es-ES" sz="1200" kern="1200" dirty="0" err="1" smtClean="0"/>
            <a:t>buzz</a:t>
          </a:r>
          <a:r>
            <a:rPr lang="es-ES" sz="1200" kern="1200" dirty="0" smtClean="0"/>
            <a:t>/peer/</a:t>
          </a:r>
          <a:r>
            <a:rPr lang="es-ES" sz="1200" kern="1200" dirty="0" err="1" smtClean="0"/>
            <a:t>developmental</a:t>
          </a:r>
          <a:endParaRPr lang="es-ES" sz="1200" kern="1200" dirty="0"/>
        </a:p>
      </dsp:txBody>
      <dsp:txXfrm>
        <a:off x="2395239" y="1596826"/>
        <a:ext cx="1305521" cy="870346"/>
      </dsp:txXfrm>
    </dsp:sp>
    <dsp:sp modelId="{C464F129-A651-4395-BC7A-69510A2A3B06}">
      <dsp:nvSpPr>
        <dsp:cNvPr id="0" name=""/>
        <dsp:cNvSpPr/>
      </dsp:nvSpPr>
      <dsp:spPr>
        <a:xfrm>
          <a:off x="3918346" y="1596826"/>
          <a:ext cx="2175867" cy="870346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006" tIns="16002" rIns="16002" bIns="16002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kern="1200" dirty="0" smtClean="0"/>
            <a:t>2016 </a:t>
          </a:r>
          <a:r>
            <a:rPr lang="es-ES" sz="1200" kern="1200" dirty="0" err="1" smtClean="0"/>
            <a:t>Analysis</a:t>
          </a:r>
          <a:r>
            <a:rPr lang="es-ES" sz="1200" kern="1200" dirty="0" smtClean="0"/>
            <a:t> of </a:t>
          </a:r>
          <a:r>
            <a:rPr lang="es-ES" sz="1200" kern="1200" dirty="0" err="1" smtClean="0"/>
            <a:t>results</a:t>
          </a:r>
          <a:r>
            <a:rPr lang="es-ES" sz="1200" kern="1200" dirty="0" smtClean="0"/>
            <a:t> and </a:t>
          </a:r>
          <a:r>
            <a:rPr lang="es-ES" sz="1200" kern="1200" dirty="0" err="1" smtClean="0"/>
            <a:t>improvement</a:t>
          </a:r>
          <a:r>
            <a:rPr lang="es-ES" sz="1200" kern="1200" dirty="0" smtClean="0"/>
            <a:t> plan</a:t>
          </a:r>
          <a:endParaRPr lang="es-ES" sz="1200" kern="1200" dirty="0"/>
        </a:p>
      </dsp:txBody>
      <dsp:txXfrm>
        <a:off x="4353519" y="1596826"/>
        <a:ext cx="1305521" cy="87034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65159CE-D323-4A02-B423-4677B32FA1C7}">
      <dsp:nvSpPr>
        <dsp:cNvPr id="0" name=""/>
        <dsp:cNvSpPr/>
      </dsp:nvSpPr>
      <dsp:spPr>
        <a:xfrm>
          <a:off x="1785" y="1596826"/>
          <a:ext cx="2175867" cy="870346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 dirty="0" smtClean="0"/>
            <a:t>2016 </a:t>
          </a:r>
          <a:r>
            <a:rPr lang="es-ES" sz="1400" kern="1200" dirty="0" err="1" smtClean="0"/>
            <a:t>Guided</a:t>
          </a:r>
          <a:r>
            <a:rPr lang="es-ES" sz="1400" kern="1200" dirty="0" smtClean="0"/>
            <a:t> peer </a:t>
          </a:r>
          <a:r>
            <a:rPr lang="es-ES" sz="1400" kern="1200" dirty="0" err="1" smtClean="0"/>
            <a:t>review</a:t>
          </a:r>
          <a:endParaRPr lang="es-ES" sz="1400" kern="1200" dirty="0"/>
        </a:p>
      </dsp:txBody>
      <dsp:txXfrm>
        <a:off x="436958" y="1596826"/>
        <a:ext cx="1305521" cy="870346"/>
      </dsp:txXfrm>
    </dsp:sp>
    <dsp:sp modelId="{26C80C6B-C068-4CC8-BE1A-E41D7ECD72DE}">
      <dsp:nvSpPr>
        <dsp:cNvPr id="0" name=""/>
        <dsp:cNvSpPr/>
      </dsp:nvSpPr>
      <dsp:spPr>
        <a:xfrm>
          <a:off x="1960066" y="1596826"/>
          <a:ext cx="2175867" cy="870346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 dirty="0" err="1" smtClean="0"/>
            <a:t>Improved</a:t>
          </a:r>
          <a:r>
            <a:rPr lang="es-ES" sz="1400" kern="1200" dirty="0" smtClean="0"/>
            <a:t> </a:t>
          </a:r>
          <a:r>
            <a:rPr lang="es-ES" sz="1400" kern="1200" dirty="0" err="1" smtClean="0"/>
            <a:t>developmental</a:t>
          </a:r>
          <a:r>
            <a:rPr lang="es-ES" sz="1400" kern="1200" dirty="0" smtClean="0"/>
            <a:t> </a:t>
          </a:r>
          <a:r>
            <a:rPr lang="es-ES" sz="1400" kern="1200" dirty="0" err="1" smtClean="0"/>
            <a:t>observations</a:t>
          </a:r>
          <a:r>
            <a:rPr lang="es-ES" sz="1400" kern="1200" dirty="0" smtClean="0"/>
            <a:t> (training)</a:t>
          </a:r>
          <a:endParaRPr lang="es-ES" sz="1400" kern="1200" dirty="0"/>
        </a:p>
      </dsp:txBody>
      <dsp:txXfrm>
        <a:off x="2395239" y="1596826"/>
        <a:ext cx="1305521" cy="870346"/>
      </dsp:txXfrm>
    </dsp:sp>
    <dsp:sp modelId="{C464F129-A651-4395-BC7A-69510A2A3B06}">
      <dsp:nvSpPr>
        <dsp:cNvPr id="0" name=""/>
        <dsp:cNvSpPr/>
      </dsp:nvSpPr>
      <dsp:spPr>
        <a:xfrm>
          <a:off x="3918346" y="1596826"/>
          <a:ext cx="2175867" cy="870346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 dirty="0" smtClean="0"/>
            <a:t>2016 </a:t>
          </a:r>
          <a:r>
            <a:rPr lang="es-ES" sz="1400" kern="1200" dirty="0" err="1" smtClean="0"/>
            <a:t>Focussed</a:t>
          </a:r>
          <a:r>
            <a:rPr lang="es-ES" sz="1400" kern="1200" dirty="0" smtClean="0"/>
            <a:t> Management </a:t>
          </a:r>
          <a:r>
            <a:rPr lang="es-ES" sz="1400" kern="1200" dirty="0" err="1" smtClean="0"/>
            <a:t>observations</a:t>
          </a:r>
          <a:endParaRPr lang="es-ES" sz="1400" kern="1200" dirty="0"/>
        </a:p>
      </dsp:txBody>
      <dsp:txXfrm>
        <a:off x="4353519" y="1596826"/>
        <a:ext cx="1305521" cy="87034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EF83AD6-B53E-4058-8D9B-66E86C03F649}">
      <dsp:nvSpPr>
        <dsp:cNvPr id="0" name=""/>
        <dsp:cNvSpPr/>
      </dsp:nvSpPr>
      <dsp:spPr>
        <a:xfrm>
          <a:off x="2032000" y="0"/>
          <a:ext cx="2032000" cy="1354666"/>
        </a:xfrm>
        <a:prstGeom prst="trapezoid">
          <a:avLst>
            <a:gd name="adj" fmla="val 7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 dirty="0" smtClean="0">
              <a:solidFill>
                <a:schemeClr val="bg1"/>
              </a:solidFill>
            </a:rPr>
            <a:t>Formal 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 dirty="0" err="1" smtClean="0">
              <a:solidFill>
                <a:schemeClr val="bg1"/>
              </a:solidFill>
            </a:rPr>
            <a:t>Quality</a:t>
          </a:r>
          <a:r>
            <a:rPr lang="es-ES" sz="1400" kern="1200" dirty="0" smtClean="0">
              <a:solidFill>
                <a:schemeClr val="bg1"/>
              </a:solidFill>
            </a:rPr>
            <a:t> 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 dirty="0" err="1" smtClean="0">
              <a:solidFill>
                <a:schemeClr val="bg1"/>
              </a:solidFill>
            </a:rPr>
            <a:t>Assurance</a:t>
          </a:r>
          <a:endParaRPr lang="es-ES" sz="1400" kern="1200" dirty="0">
            <a:solidFill>
              <a:schemeClr val="bg1"/>
            </a:solidFill>
          </a:endParaRPr>
        </a:p>
      </dsp:txBody>
      <dsp:txXfrm>
        <a:off x="2032000" y="0"/>
        <a:ext cx="2032000" cy="1354666"/>
      </dsp:txXfrm>
    </dsp:sp>
    <dsp:sp modelId="{C376575C-5CBD-4AFF-AE1E-CE41AFBA0997}">
      <dsp:nvSpPr>
        <dsp:cNvPr id="0" name=""/>
        <dsp:cNvSpPr/>
      </dsp:nvSpPr>
      <dsp:spPr>
        <a:xfrm>
          <a:off x="1015999" y="1354666"/>
          <a:ext cx="4064000" cy="1354666"/>
        </a:xfrm>
        <a:prstGeom prst="trapezoid">
          <a:avLst>
            <a:gd name="adj" fmla="val 7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 dirty="0" err="1" smtClean="0">
              <a:solidFill>
                <a:schemeClr val="bg1"/>
              </a:solidFill>
            </a:rPr>
            <a:t>Developmental</a:t>
          </a:r>
          <a:endParaRPr lang="es-ES" sz="1400" kern="1200" dirty="0">
            <a:solidFill>
              <a:schemeClr val="bg1"/>
            </a:solidFill>
          </a:endParaRPr>
        </a:p>
      </dsp:txBody>
      <dsp:txXfrm>
        <a:off x="1727199" y="1354666"/>
        <a:ext cx="2641600" cy="1354666"/>
      </dsp:txXfrm>
    </dsp:sp>
    <dsp:sp modelId="{55A57730-2F5A-443C-B08C-E53782B4AF36}">
      <dsp:nvSpPr>
        <dsp:cNvPr id="0" name=""/>
        <dsp:cNvSpPr/>
      </dsp:nvSpPr>
      <dsp:spPr>
        <a:xfrm>
          <a:off x="0" y="2709333"/>
          <a:ext cx="6096000" cy="1354666"/>
        </a:xfrm>
        <a:prstGeom prst="trapezoid">
          <a:avLst>
            <a:gd name="adj" fmla="val 7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 dirty="0" smtClean="0">
              <a:solidFill>
                <a:schemeClr val="bg1"/>
              </a:solidFill>
            </a:rPr>
            <a:t>Peer </a:t>
          </a:r>
          <a:r>
            <a:rPr lang="es-ES" sz="1400" kern="1200" dirty="0" err="1" smtClean="0">
              <a:solidFill>
                <a:schemeClr val="bg1"/>
              </a:solidFill>
            </a:rPr>
            <a:t>or</a:t>
          </a:r>
          <a:r>
            <a:rPr lang="es-ES" sz="1400" kern="1200" dirty="0" smtClean="0">
              <a:solidFill>
                <a:schemeClr val="bg1"/>
              </a:solidFill>
            </a:rPr>
            <a:t> </a:t>
          </a:r>
          <a:r>
            <a:rPr lang="es-ES" sz="1400" kern="1200" dirty="0" err="1" smtClean="0">
              <a:solidFill>
                <a:schemeClr val="bg1"/>
              </a:solidFill>
            </a:rPr>
            <a:t>buzz</a:t>
          </a:r>
          <a:endParaRPr lang="es-ES" sz="1400" kern="1200" dirty="0">
            <a:solidFill>
              <a:schemeClr val="bg1"/>
            </a:solidFill>
          </a:endParaRPr>
        </a:p>
      </dsp:txBody>
      <dsp:txXfrm>
        <a:off x="1066799" y="2709333"/>
        <a:ext cx="3962400" cy="135466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0260" cy="482314"/>
          </a:xfrm>
          <a:prstGeom prst="rect">
            <a:avLst/>
          </a:prstGeom>
        </p:spPr>
        <p:txBody>
          <a:bodyPr vert="horz" lIns="88377" tIns="44188" rIns="88377" bIns="44188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quarter" idx="1"/>
          </p:nvPr>
        </p:nvSpPr>
        <p:spPr>
          <a:xfrm>
            <a:off x="3895253" y="0"/>
            <a:ext cx="2980260" cy="482314"/>
          </a:xfrm>
          <a:prstGeom prst="rect">
            <a:avLst/>
          </a:prstGeom>
        </p:spPr>
        <p:txBody>
          <a:bodyPr vert="horz" lIns="88377" tIns="44188" rIns="88377" bIns="44188" rtlCol="0"/>
          <a:lstStyle>
            <a:lvl1pPr algn="r">
              <a:defRPr sz="1200"/>
            </a:lvl1pPr>
          </a:lstStyle>
          <a:p>
            <a:fld id="{B1ACA463-C839-4338-9D4E-011C9D2A9329}" type="datetimeFigureOut">
              <a:rPr lang="es-ES" smtClean="0"/>
              <a:t>11/07/2016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2"/>
          </p:nvPr>
        </p:nvSpPr>
        <p:spPr>
          <a:xfrm>
            <a:off x="0" y="9172951"/>
            <a:ext cx="2980260" cy="482314"/>
          </a:xfrm>
          <a:prstGeom prst="rect">
            <a:avLst/>
          </a:prstGeom>
        </p:spPr>
        <p:txBody>
          <a:bodyPr vert="horz" lIns="88377" tIns="44188" rIns="88377" bIns="44188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3"/>
          </p:nvPr>
        </p:nvSpPr>
        <p:spPr>
          <a:xfrm>
            <a:off x="3895253" y="9172951"/>
            <a:ext cx="2980260" cy="482314"/>
          </a:xfrm>
          <a:prstGeom prst="rect">
            <a:avLst/>
          </a:prstGeom>
        </p:spPr>
        <p:txBody>
          <a:bodyPr vert="horz" lIns="88377" tIns="44188" rIns="88377" bIns="44188" rtlCol="0" anchor="b"/>
          <a:lstStyle>
            <a:lvl1pPr algn="r">
              <a:defRPr sz="1200"/>
            </a:lvl1pPr>
          </a:lstStyle>
          <a:p>
            <a:fld id="{2D6980FB-189C-40E4-BE06-3145DAA3EA8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7371691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80055" cy="482838"/>
          </a:xfrm>
          <a:prstGeom prst="rect">
            <a:avLst/>
          </a:prstGeom>
        </p:spPr>
        <p:txBody>
          <a:bodyPr vert="horz" lIns="91426" tIns="45713" rIns="91426" bIns="45713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95404" y="0"/>
            <a:ext cx="2980055" cy="482838"/>
          </a:xfrm>
          <a:prstGeom prst="rect">
            <a:avLst/>
          </a:prstGeom>
        </p:spPr>
        <p:txBody>
          <a:bodyPr vert="horz" lIns="91426" tIns="45713" rIns="91426" bIns="45713" rtlCol="0"/>
          <a:lstStyle>
            <a:lvl1pPr algn="r">
              <a:defRPr sz="1200"/>
            </a:lvl1pPr>
          </a:lstStyle>
          <a:p>
            <a:fld id="{0D9C64F9-3710-4802-B0E6-1D6A8CE1DAC7}" type="datetimeFigureOut">
              <a:rPr lang="es-ES" smtClean="0"/>
              <a:t>11/07/2016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023938" y="723900"/>
            <a:ext cx="4829175" cy="36210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26" tIns="45713" rIns="91426" bIns="45713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7706" y="4586963"/>
            <a:ext cx="5501640" cy="4345543"/>
          </a:xfrm>
          <a:prstGeom prst="rect">
            <a:avLst/>
          </a:prstGeom>
        </p:spPr>
        <p:txBody>
          <a:bodyPr vert="horz" lIns="91426" tIns="45713" rIns="91426" bIns="45713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1" y="9172249"/>
            <a:ext cx="2980055" cy="482838"/>
          </a:xfrm>
          <a:prstGeom prst="rect">
            <a:avLst/>
          </a:prstGeom>
        </p:spPr>
        <p:txBody>
          <a:bodyPr vert="horz" lIns="91426" tIns="45713" rIns="91426" bIns="45713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95404" y="9172249"/>
            <a:ext cx="2980055" cy="482838"/>
          </a:xfrm>
          <a:prstGeom prst="rect">
            <a:avLst/>
          </a:prstGeom>
        </p:spPr>
        <p:txBody>
          <a:bodyPr vert="horz" lIns="91426" tIns="45713" rIns="91426" bIns="45713" rtlCol="0" anchor="b"/>
          <a:lstStyle>
            <a:lvl1pPr algn="r">
              <a:defRPr sz="1200"/>
            </a:lvl1pPr>
          </a:lstStyle>
          <a:p>
            <a:fld id="{CF18F881-1275-4257-A3DE-AF488C28BF8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98229999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 smtClean="0"/>
              <a:t>First “unofficial” visit by Bell</a:t>
            </a:r>
          </a:p>
          <a:p>
            <a:endParaRPr lang="en-US" dirty="0" smtClean="0"/>
          </a:p>
          <a:p>
            <a:pPr marL="165706" indent="-165706">
              <a:buFont typeface="Arial" panose="020B0604020202020204" pitchFamily="34" charset="0"/>
              <a:buChar char="•"/>
            </a:pPr>
            <a:r>
              <a:rPr lang="en-US" dirty="0" smtClean="0"/>
              <a:t>Laureate Universities in partnership with Bell Educational Services Quality Assurance and Development (QAD) for English Language Departments </a:t>
            </a:r>
          </a:p>
          <a:p>
            <a:pPr marL="165706" indent="-165706">
              <a:buFont typeface="Arial" panose="020B0604020202020204" pitchFamily="34" charset="0"/>
              <a:buChar char="•"/>
            </a:pPr>
            <a:r>
              <a:rPr lang="en-US" dirty="0" smtClean="0"/>
              <a:t>June 2013 a visit by Bell Educational Trust consultant.</a:t>
            </a:r>
          </a:p>
          <a:p>
            <a:pPr marL="165706" indent="-165706">
              <a:buFont typeface="Arial" panose="020B0604020202020204" pitchFamily="34" charset="0"/>
              <a:buChar char="•"/>
            </a:pPr>
            <a:r>
              <a:rPr lang="en-US" dirty="0" smtClean="0"/>
              <a:t>Aim of the visit: analyzing the effectiveness of the English language department and to provide suggestions for further development. </a:t>
            </a:r>
          </a:p>
          <a:p>
            <a:pPr marL="165706" indent="-165706">
              <a:buFont typeface="Arial" panose="020B0604020202020204" pitchFamily="34" charset="0"/>
              <a:buChar char="•"/>
            </a:pPr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8F881-1275-4257-A3DE-AF488C28BF80}" type="slidenum">
              <a:rPr lang="es-ES" smtClean="0"/>
              <a:t>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12905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 userDrawn="1"/>
        </p:nvSpPr>
        <p:spPr>
          <a:xfrm>
            <a:off x="-36512" y="-99392"/>
            <a:ext cx="9217024" cy="695739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 </a:t>
            </a:r>
            <a:endParaRPr lang="es-ES" dirty="0"/>
          </a:p>
        </p:txBody>
      </p:sp>
      <p:pic>
        <p:nvPicPr>
          <p:cNvPr id="8" name="7 Imagen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9711" y="6174999"/>
            <a:ext cx="1439159" cy="291871"/>
          </a:xfrm>
          <a:prstGeom prst="rect">
            <a:avLst/>
          </a:prstGeom>
        </p:spPr>
      </p:pic>
      <p:pic>
        <p:nvPicPr>
          <p:cNvPr id="9" name="8 Imagen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523" y="6179148"/>
            <a:ext cx="1409992" cy="285957"/>
          </a:xfrm>
          <a:prstGeom prst="rect">
            <a:avLst/>
          </a:prstGeom>
        </p:spPr>
      </p:pic>
      <p:cxnSp>
        <p:nvCxnSpPr>
          <p:cNvPr id="10" name="9 Conector recto"/>
          <p:cNvCxnSpPr/>
          <p:nvPr userDrawn="1"/>
        </p:nvCxnSpPr>
        <p:spPr>
          <a:xfrm>
            <a:off x="173527" y="5950716"/>
            <a:ext cx="8790965" cy="0"/>
          </a:xfrm>
          <a:prstGeom prst="line">
            <a:avLst/>
          </a:prstGeom>
          <a:ln w="63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12 CuadroTexto"/>
          <p:cNvSpPr txBox="1"/>
          <p:nvPr userDrawn="1"/>
        </p:nvSpPr>
        <p:spPr>
          <a:xfrm>
            <a:off x="80593" y="6582544"/>
            <a:ext cx="211514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900" b="1" dirty="0" smtClean="0">
                <a:solidFill>
                  <a:schemeClr val="bg1"/>
                </a:solidFill>
              </a:rPr>
              <a:t>INTERNAL USE/ </a:t>
            </a:r>
            <a:r>
              <a:rPr lang="es-ES" sz="900" i="1" dirty="0" smtClean="0">
                <a:solidFill>
                  <a:schemeClr val="bg1"/>
                </a:solidFill>
              </a:rPr>
              <a:t> VR y RRHH</a:t>
            </a:r>
            <a:endParaRPr lang="es-ES" sz="900" b="1" dirty="0">
              <a:solidFill>
                <a:schemeClr val="bg1"/>
              </a:solidFill>
            </a:endParaRPr>
          </a:p>
        </p:txBody>
      </p:sp>
      <p:pic>
        <p:nvPicPr>
          <p:cNvPr id="12" name="Picture 2" descr="C:\Users\5614\Desktop\ESTI\ppt Corporativa\skyline_sin texto_2.png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6137260"/>
            <a:ext cx="5472608" cy="388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3" name="32 Grupo"/>
          <p:cNvGrpSpPr/>
          <p:nvPr userDrawn="1"/>
        </p:nvGrpSpPr>
        <p:grpSpPr>
          <a:xfrm>
            <a:off x="-36512" y="6021296"/>
            <a:ext cx="9217024" cy="840003"/>
            <a:chOff x="-36512" y="6021288"/>
            <a:chExt cx="9217024" cy="840003"/>
          </a:xfrm>
        </p:grpSpPr>
        <p:sp>
          <p:nvSpPr>
            <p:cNvPr id="34" name="33 Rectángulo"/>
            <p:cNvSpPr/>
            <p:nvPr userDrawn="1"/>
          </p:nvSpPr>
          <p:spPr>
            <a:xfrm>
              <a:off x="-36512" y="6048382"/>
              <a:ext cx="9217024" cy="809618"/>
            </a:xfrm>
            <a:prstGeom prst="rect">
              <a:avLst/>
            </a:prstGeom>
            <a:solidFill>
              <a:srgbClr val="98141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ES" dirty="0" smtClean="0"/>
                <a:t> </a:t>
              </a:r>
              <a:endParaRPr lang="es-ES" dirty="0"/>
            </a:p>
          </p:txBody>
        </p:sp>
        <p:pic>
          <p:nvPicPr>
            <p:cNvPr id="35" name="34 Imagen"/>
            <p:cNvPicPr>
              <a:picLocks noChangeAspect="1"/>
            </p:cNvPicPr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35696" y="6174996"/>
              <a:ext cx="1439159" cy="291871"/>
            </a:xfrm>
            <a:prstGeom prst="rect">
              <a:avLst/>
            </a:prstGeom>
          </p:spPr>
        </p:pic>
        <p:pic>
          <p:nvPicPr>
            <p:cNvPr id="36" name="35 Imagen"/>
            <p:cNvPicPr>
              <a:picLocks noChangeAspect="1"/>
            </p:cNvPicPr>
            <p:nvPr userDrawn="1"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9512" y="6179148"/>
              <a:ext cx="1409992" cy="285957"/>
            </a:xfrm>
            <a:prstGeom prst="rect">
              <a:avLst/>
            </a:prstGeom>
          </p:spPr>
        </p:pic>
        <p:cxnSp>
          <p:nvCxnSpPr>
            <p:cNvPr id="37" name="36 Conector recto"/>
            <p:cNvCxnSpPr/>
            <p:nvPr userDrawn="1"/>
          </p:nvCxnSpPr>
          <p:spPr>
            <a:xfrm>
              <a:off x="-36512" y="6021288"/>
              <a:ext cx="9217024" cy="0"/>
            </a:xfrm>
            <a:prstGeom prst="line">
              <a:avLst/>
            </a:prstGeom>
            <a:ln w="19050">
              <a:solidFill>
                <a:srgbClr val="98141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8" name="12 CuadroTexto"/>
            <p:cNvSpPr txBox="1"/>
            <p:nvPr userDrawn="1"/>
          </p:nvSpPr>
          <p:spPr>
            <a:xfrm>
              <a:off x="80589" y="6582544"/>
              <a:ext cx="211514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s-ES" sz="900" b="1" dirty="0" smtClean="0">
                  <a:solidFill>
                    <a:schemeClr val="bg1"/>
                  </a:solidFill>
                </a:rPr>
                <a:t>INTERNAL USE/ </a:t>
              </a:r>
              <a:r>
                <a:rPr lang="es-ES" sz="900" i="1" dirty="0" smtClean="0">
                  <a:solidFill>
                    <a:schemeClr val="bg1"/>
                  </a:solidFill>
                </a:rPr>
                <a:t>Nombre del propietario</a:t>
              </a:r>
              <a:endParaRPr lang="es-ES" sz="900" b="1" dirty="0">
                <a:solidFill>
                  <a:schemeClr val="bg1"/>
                </a:solidFill>
              </a:endParaRPr>
            </a:p>
          </p:txBody>
        </p:sp>
        <p:pic>
          <p:nvPicPr>
            <p:cNvPr id="39" name="Picture 2" descr="C:\Users\5614\Desktop\ESTI\ppt Corporativa\skyline_sin texto_2.png"/>
            <p:cNvPicPr>
              <a:picLocks noChangeAspect="1" noChangeArrowheads="1"/>
            </p:cNvPicPr>
            <p:nvPr userDrawn="1"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91880" y="6137259"/>
              <a:ext cx="5472608" cy="38808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0" name="39 Rectángulo"/>
            <p:cNvSpPr/>
            <p:nvPr userDrawn="1"/>
          </p:nvSpPr>
          <p:spPr>
            <a:xfrm>
              <a:off x="-36512" y="6048382"/>
              <a:ext cx="9217024" cy="80961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pic>
          <p:nvPicPr>
            <p:cNvPr id="41" name="Imagen 13"/>
            <p:cNvPicPr>
              <a:picLocks noChangeAspect="1"/>
            </p:cNvPicPr>
            <p:nvPr userDrawn="1"/>
          </p:nvPicPr>
          <p:blipFill>
            <a:blip r:embed="rId5"/>
            <a:stretch>
              <a:fillRect/>
            </a:stretch>
          </p:blipFill>
          <p:spPr>
            <a:xfrm>
              <a:off x="251520" y="6305753"/>
              <a:ext cx="2384648" cy="507623"/>
            </a:xfrm>
            <a:prstGeom prst="rect">
              <a:avLst/>
            </a:prstGeom>
          </p:spPr>
        </p:pic>
        <p:pic>
          <p:nvPicPr>
            <p:cNvPr id="42" name="Imagen 18" descr="skyline_gris.png"/>
            <p:cNvPicPr>
              <a:picLocks noChangeAspect="1"/>
            </p:cNvPicPr>
            <p:nvPr userDrawn="1"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15816" y="6453336"/>
              <a:ext cx="5751133" cy="407955"/>
            </a:xfrm>
            <a:prstGeom prst="rect">
              <a:avLst/>
            </a:prstGeom>
          </p:spPr>
        </p:pic>
      </p:grpSp>
      <p:sp>
        <p:nvSpPr>
          <p:cNvPr id="43" name="2 Marcador de número de diapositiva"/>
          <p:cNvSpPr txBox="1">
            <a:spLocks/>
          </p:cNvSpPr>
          <p:nvPr userDrawn="1"/>
        </p:nvSpPr>
        <p:spPr>
          <a:xfrm>
            <a:off x="8202304" y="6525346"/>
            <a:ext cx="941696" cy="220663"/>
          </a:xfrm>
          <a:prstGeom prst="rect">
            <a:avLst/>
          </a:prstGeom>
        </p:spPr>
        <p:txBody>
          <a:bodyPr/>
          <a:lstStyle>
            <a:defPPr>
              <a:defRPr lang="es-E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9pPr>
          </a:lstStyle>
          <a:p>
            <a:pPr algn="r"/>
            <a:fld id="{A692D1AD-23B6-45B9-A80A-C554AFDFEFB5}" type="slidenum">
              <a:rPr lang="es-ES" smtClean="0"/>
              <a:pPr algn="r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5604631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 userDrawn="1"/>
        </p:nvSpPr>
        <p:spPr>
          <a:xfrm>
            <a:off x="-36512" y="6048381"/>
            <a:ext cx="9217024" cy="809619"/>
          </a:xfrm>
          <a:prstGeom prst="rect">
            <a:avLst/>
          </a:prstGeom>
          <a:solidFill>
            <a:srgbClr val="9814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 </a:t>
            </a:r>
            <a:endParaRPr lang="es-ES" dirty="0"/>
          </a:p>
        </p:txBody>
      </p:sp>
      <p:pic>
        <p:nvPicPr>
          <p:cNvPr id="8" name="7 Imagen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700" y="6174999"/>
            <a:ext cx="1439159" cy="291871"/>
          </a:xfrm>
          <a:prstGeom prst="rect">
            <a:avLst/>
          </a:prstGeom>
        </p:spPr>
      </p:pic>
      <p:pic>
        <p:nvPicPr>
          <p:cNvPr id="9" name="8 Imagen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6179148"/>
            <a:ext cx="1409992" cy="285957"/>
          </a:xfrm>
          <a:prstGeom prst="rect">
            <a:avLst/>
          </a:prstGeom>
        </p:spPr>
      </p:pic>
      <p:cxnSp>
        <p:nvCxnSpPr>
          <p:cNvPr id="10" name="9 Conector recto"/>
          <p:cNvCxnSpPr/>
          <p:nvPr userDrawn="1"/>
        </p:nvCxnSpPr>
        <p:spPr>
          <a:xfrm>
            <a:off x="-36512" y="6021288"/>
            <a:ext cx="9217024" cy="0"/>
          </a:xfrm>
          <a:prstGeom prst="line">
            <a:avLst/>
          </a:prstGeom>
          <a:ln w="19050">
            <a:solidFill>
              <a:srgbClr val="98141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2" descr="C:\Users\5614\Desktop\ESTI\ppt Corporativa\skyline_sin texto_2.png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6137260"/>
            <a:ext cx="5472608" cy="388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12 CuadroTexto"/>
          <p:cNvSpPr txBox="1"/>
          <p:nvPr userDrawn="1"/>
        </p:nvSpPr>
        <p:spPr>
          <a:xfrm>
            <a:off x="80595" y="6654552"/>
            <a:ext cx="283522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900" b="1" dirty="0" smtClean="0">
                <a:solidFill>
                  <a:schemeClr val="bg1"/>
                </a:solidFill>
              </a:rPr>
              <a:t>INTERNAL USE/ </a:t>
            </a:r>
            <a:r>
              <a:rPr lang="es-ES" sz="900" i="1" dirty="0" smtClean="0">
                <a:solidFill>
                  <a:schemeClr val="bg1"/>
                </a:solidFill>
              </a:rPr>
              <a:t> VR y RRHH</a:t>
            </a:r>
            <a:endParaRPr lang="es-ES" sz="900" b="1" dirty="0">
              <a:solidFill>
                <a:schemeClr val="bg1"/>
              </a:solidFill>
            </a:endParaRPr>
          </a:p>
        </p:txBody>
      </p:sp>
      <p:grpSp>
        <p:nvGrpSpPr>
          <p:cNvPr id="70" name="69 Grupo"/>
          <p:cNvGrpSpPr/>
          <p:nvPr userDrawn="1"/>
        </p:nvGrpSpPr>
        <p:grpSpPr>
          <a:xfrm>
            <a:off x="-36512" y="6021296"/>
            <a:ext cx="9217024" cy="840003"/>
            <a:chOff x="-36512" y="6021288"/>
            <a:chExt cx="9217024" cy="840003"/>
          </a:xfrm>
        </p:grpSpPr>
        <p:sp>
          <p:nvSpPr>
            <p:cNvPr id="71" name="70 Rectángulo"/>
            <p:cNvSpPr/>
            <p:nvPr userDrawn="1"/>
          </p:nvSpPr>
          <p:spPr>
            <a:xfrm>
              <a:off x="-36512" y="6048382"/>
              <a:ext cx="9217024" cy="809618"/>
            </a:xfrm>
            <a:prstGeom prst="rect">
              <a:avLst/>
            </a:prstGeom>
            <a:solidFill>
              <a:srgbClr val="98141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ES" dirty="0" smtClean="0"/>
                <a:t> </a:t>
              </a:r>
              <a:endParaRPr lang="es-ES" dirty="0"/>
            </a:p>
          </p:txBody>
        </p:sp>
        <p:pic>
          <p:nvPicPr>
            <p:cNvPr id="72" name="71 Imagen"/>
            <p:cNvPicPr>
              <a:picLocks noChangeAspect="1"/>
            </p:cNvPicPr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35696" y="6174996"/>
              <a:ext cx="1439159" cy="291871"/>
            </a:xfrm>
            <a:prstGeom prst="rect">
              <a:avLst/>
            </a:prstGeom>
          </p:spPr>
        </p:pic>
        <p:pic>
          <p:nvPicPr>
            <p:cNvPr id="73" name="72 Imagen"/>
            <p:cNvPicPr>
              <a:picLocks noChangeAspect="1"/>
            </p:cNvPicPr>
            <p:nvPr userDrawn="1"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9512" y="6179148"/>
              <a:ext cx="1409992" cy="285957"/>
            </a:xfrm>
            <a:prstGeom prst="rect">
              <a:avLst/>
            </a:prstGeom>
          </p:spPr>
        </p:pic>
        <p:cxnSp>
          <p:nvCxnSpPr>
            <p:cNvPr id="74" name="73 Conector recto"/>
            <p:cNvCxnSpPr/>
            <p:nvPr userDrawn="1"/>
          </p:nvCxnSpPr>
          <p:spPr>
            <a:xfrm>
              <a:off x="-36512" y="6021288"/>
              <a:ext cx="9217024" cy="0"/>
            </a:xfrm>
            <a:prstGeom prst="line">
              <a:avLst/>
            </a:prstGeom>
            <a:ln w="19050">
              <a:solidFill>
                <a:srgbClr val="98141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5" name="12 CuadroTexto"/>
            <p:cNvSpPr txBox="1"/>
            <p:nvPr userDrawn="1"/>
          </p:nvSpPr>
          <p:spPr>
            <a:xfrm>
              <a:off x="80589" y="6582544"/>
              <a:ext cx="211514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s-ES" sz="900" b="1" dirty="0" smtClean="0">
                  <a:solidFill>
                    <a:schemeClr val="bg1"/>
                  </a:solidFill>
                </a:rPr>
                <a:t>INTERNAL USE/ </a:t>
              </a:r>
              <a:r>
                <a:rPr lang="es-ES" sz="900" i="1" dirty="0" smtClean="0">
                  <a:solidFill>
                    <a:schemeClr val="bg1"/>
                  </a:solidFill>
                </a:rPr>
                <a:t>Nombre del propietario</a:t>
              </a:r>
              <a:endParaRPr lang="es-ES" sz="900" b="1" dirty="0">
                <a:solidFill>
                  <a:schemeClr val="bg1"/>
                </a:solidFill>
              </a:endParaRPr>
            </a:p>
          </p:txBody>
        </p:sp>
        <p:pic>
          <p:nvPicPr>
            <p:cNvPr id="76" name="Picture 2" descr="C:\Users\5614\Desktop\ESTI\ppt Corporativa\skyline_sin texto_2.png"/>
            <p:cNvPicPr>
              <a:picLocks noChangeAspect="1" noChangeArrowheads="1"/>
            </p:cNvPicPr>
            <p:nvPr userDrawn="1"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91880" y="6137259"/>
              <a:ext cx="5472608" cy="38808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7" name="76 Rectángulo"/>
            <p:cNvSpPr/>
            <p:nvPr userDrawn="1"/>
          </p:nvSpPr>
          <p:spPr>
            <a:xfrm>
              <a:off x="-36512" y="6048382"/>
              <a:ext cx="9217024" cy="80961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pic>
          <p:nvPicPr>
            <p:cNvPr id="78" name="Imagen 13"/>
            <p:cNvPicPr>
              <a:picLocks noChangeAspect="1"/>
            </p:cNvPicPr>
            <p:nvPr userDrawn="1"/>
          </p:nvPicPr>
          <p:blipFill>
            <a:blip r:embed="rId5"/>
            <a:stretch>
              <a:fillRect/>
            </a:stretch>
          </p:blipFill>
          <p:spPr>
            <a:xfrm>
              <a:off x="251520" y="6305753"/>
              <a:ext cx="2384648" cy="507623"/>
            </a:xfrm>
            <a:prstGeom prst="rect">
              <a:avLst/>
            </a:prstGeom>
          </p:spPr>
        </p:pic>
        <p:pic>
          <p:nvPicPr>
            <p:cNvPr id="79" name="Imagen 18" descr="skyline_gris.png"/>
            <p:cNvPicPr>
              <a:picLocks noChangeAspect="1"/>
            </p:cNvPicPr>
            <p:nvPr userDrawn="1"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15816" y="6453336"/>
              <a:ext cx="5751133" cy="407955"/>
            </a:xfrm>
            <a:prstGeom prst="rect">
              <a:avLst/>
            </a:prstGeom>
          </p:spPr>
        </p:pic>
      </p:grpSp>
      <p:sp>
        <p:nvSpPr>
          <p:cNvPr id="80" name="2 Marcador de número de diapositiva"/>
          <p:cNvSpPr txBox="1">
            <a:spLocks/>
          </p:cNvSpPr>
          <p:nvPr userDrawn="1"/>
        </p:nvSpPr>
        <p:spPr>
          <a:xfrm>
            <a:off x="8202304" y="6525346"/>
            <a:ext cx="941696" cy="220663"/>
          </a:xfrm>
          <a:prstGeom prst="rect">
            <a:avLst/>
          </a:prstGeom>
        </p:spPr>
        <p:txBody>
          <a:bodyPr/>
          <a:lstStyle>
            <a:defPPr>
              <a:defRPr lang="es-E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9pPr>
          </a:lstStyle>
          <a:p>
            <a:pPr algn="r"/>
            <a:fld id="{A692D1AD-23B6-45B9-A80A-C554AFDFEFB5}" type="slidenum">
              <a:rPr lang="es-ES" smtClean="0"/>
              <a:pPr algn="r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0471940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2D1AD-23B6-45B9-A80A-C554AFDFEFB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850666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2D1AD-23B6-45B9-A80A-C554AFDFEFB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545249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9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9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2D1AD-23B6-45B9-A80A-C554AFDFEFB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368293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2D1AD-23B6-45B9-A80A-C554AFDFEFB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401608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2D1AD-23B6-45B9-A80A-C554AFDFEFB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935424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4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3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4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2D1AD-23B6-45B9-A80A-C554AFDFEFB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537892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2D1AD-23B6-45B9-A80A-C554AFDFEFB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41609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2D1AD-23B6-45B9-A80A-C554AFDFEFB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715488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2D1AD-23B6-45B9-A80A-C554AFDFEFB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676692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2 Marcador de número de diapositiva"/>
          <p:cNvSpPr txBox="1">
            <a:spLocks/>
          </p:cNvSpPr>
          <p:nvPr userDrawn="1"/>
        </p:nvSpPr>
        <p:spPr>
          <a:xfrm>
            <a:off x="8202304" y="6525346"/>
            <a:ext cx="941696" cy="220663"/>
          </a:xfrm>
          <a:prstGeom prst="rect">
            <a:avLst/>
          </a:prstGeom>
        </p:spPr>
        <p:txBody>
          <a:bodyPr/>
          <a:lstStyle>
            <a:defPPr>
              <a:defRPr lang="es-E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9pPr>
          </a:lstStyle>
          <a:p>
            <a:pPr algn="r"/>
            <a:fld id="{A692D1AD-23B6-45B9-A80A-C554AFDFEFB5}" type="slidenum">
              <a:rPr lang="es-ES" sz="1600" smtClean="0"/>
              <a:pPr algn="r"/>
              <a:t>‹Nº›</a:t>
            </a:fld>
            <a:endParaRPr lang="es-ES" dirty="0"/>
          </a:p>
        </p:txBody>
      </p:sp>
      <p:grpSp>
        <p:nvGrpSpPr>
          <p:cNvPr id="18" name="17 Grupo"/>
          <p:cNvGrpSpPr/>
          <p:nvPr userDrawn="1"/>
        </p:nvGrpSpPr>
        <p:grpSpPr>
          <a:xfrm>
            <a:off x="0" y="6006219"/>
            <a:ext cx="9217024" cy="840003"/>
            <a:chOff x="-36512" y="6021288"/>
            <a:chExt cx="9217024" cy="840003"/>
          </a:xfrm>
        </p:grpSpPr>
        <p:sp>
          <p:nvSpPr>
            <p:cNvPr id="19" name="18 Rectángulo"/>
            <p:cNvSpPr/>
            <p:nvPr userDrawn="1"/>
          </p:nvSpPr>
          <p:spPr>
            <a:xfrm>
              <a:off x="-36512" y="6048382"/>
              <a:ext cx="9217024" cy="809618"/>
            </a:xfrm>
            <a:prstGeom prst="rect">
              <a:avLst/>
            </a:prstGeom>
            <a:solidFill>
              <a:srgbClr val="98141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ES" dirty="0" smtClean="0"/>
                <a:t> </a:t>
              </a:r>
              <a:endParaRPr lang="es-ES" dirty="0"/>
            </a:p>
          </p:txBody>
        </p:sp>
        <p:pic>
          <p:nvPicPr>
            <p:cNvPr id="20" name="19 Imagen"/>
            <p:cNvPicPr>
              <a:picLocks noChangeAspect="1"/>
            </p:cNvPicPr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35696" y="6174996"/>
              <a:ext cx="1439159" cy="291871"/>
            </a:xfrm>
            <a:prstGeom prst="rect">
              <a:avLst/>
            </a:prstGeom>
          </p:spPr>
        </p:pic>
        <p:pic>
          <p:nvPicPr>
            <p:cNvPr id="21" name="20 Imagen"/>
            <p:cNvPicPr>
              <a:picLocks noChangeAspect="1"/>
            </p:cNvPicPr>
            <p:nvPr userDrawn="1"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9512" y="6179148"/>
              <a:ext cx="1409992" cy="285957"/>
            </a:xfrm>
            <a:prstGeom prst="rect">
              <a:avLst/>
            </a:prstGeom>
          </p:spPr>
        </p:pic>
        <p:cxnSp>
          <p:nvCxnSpPr>
            <p:cNvPr id="22" name="21 Conector recto"/>
            <p:cNvCxnSpPr/>
            <p:nvPr userDrawn="1"/>
          </p:nvCxnSpPr>
          <p:spPr>
            <a:xfrm>
              <a:off x="-36512" y="6021288"/>
              <a:ext cx="9217024" cy="0"/>
            </a:xfrm>
            <a:prstGeom prst="line">
              <a:avLst/>
            </a:prstGeom>
            <a:ln w="19050">
              <a:solidFill>
                <a:srgbClr val="98141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12 CuadroTexto"/>
            <p:cNvSpPr txBox="1"/>
            <p:nvPr userDrawn="1"/>
          </p:nvSpPr>
          <p:spPr>
            <a:xfrm>
              <a:off x="80589" y="6582544"/>
              <a:ext cx="211514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s-ES" sz="900" b="1" dirty="0" smtClean="0">
                  <a:solidFill>
                    <a:schemeClr val="bg1"/>
                  </a:solidFill>
                </a:rPr>
                <a:t>INTERNAL USE/ </a:t>
              </a:r>
              <a:r>
                <a:rPr lang="es-ES" sz="900" i="1" dirty="0" smtClean="0">
                  <a:solidFill>
                    <a:schemeClr val="bg1"/>
                  </a:solidFill>
                </a:rPr>
                <a:t>Nombre del propietario</a:t>
              </a:r>
              <a:endParaRPr lang="es-ES" sz="900" b="1" dirty="0">
                <a:solidFill>
                  <a:schemeClr val="bg1"/>
                </a:solidFill>
              </a:endParaRPr>
            </a:p>
          </p:txBody>
        </p:sp>
        <p:pic>
          <p:nvPicPr>
            <p:cNvPr id="24" name="Picture 2" descr="C:\Users\5614\Desktop\ESTI\ppt Corporativa\skyline_sin texto_2.png"/>
            <p:cNvPicPr>
              <a:picLocks noChangeAspect="1" noChangeArrowheads="1"/>
            </p:cNvPicPr>
            <p:nvPr userDrawn="1"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91880" y="6137259"/>
              <a:ext cx="5472608" cy="38808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5" name="24 Rectángulo"/>
            <p:cNvSpPr/>
            <p:nvPr userDrawn="1"/>
          </p:nvSpPr>
          <p:spPr>
            <a:xfrm>
              <a:off x="-36512" y="6048382"/>
              <a:ext cx="9217024" cy="80961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pic>
          <p:nvPicPr>
            <p:cNvPr id="26" name="Imagen 13"/>
            <p:cNvPicPr>
              <a:picLocks noChangeAspect="1"/>
            </p:cNvPicPr>
            <p:nvPr userDrawn="1"/>
          </p:nvPicPr>
          <p:blipFill>
            <a:blip r:embed="rId5"/>
            <a:stretch>
              <a:fillRect/>
            </a:stretch>
          </p:blipFill>
          <p:spPr>
            <a:xfrm>
              <a:off x="251520" y="6305753"/>
              <a:ext cx="2384648" cy="507623"/>
            </a:xfrm>
            <a:prstGeom prst="rect">
              <a:avLst/>
            </a:prstGeom>
          </p:spPr>
        </p:pic>
        <p:pic>
          <p:nvPicPr>
            <p:cNvPr id="27" name="Imagen 18" descr="skyline_gris.png"/>
            <p:cNvPicPr>
              <a:picLocks noChangeAspect="1"/>
            </p:cNvPicPr>
            <p:nvPr userDrawn="1"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15816" y="6453336"/>
              <a:ext cx="5751133" cy="407955"/>
            </a:xfrm>
            <a:prstGeom prst="rect">
              <a:avLst/>
            </a:prstGeom>
          </p:spPr>
        </p:pic>
      </p:grpSp>
      <p:sp>
        <p:nvSpPr>
          <p:cNvPr id="28" name="2 Marcador de número de diapositiva"/>
          <p:cNvSpPr txBox="1">
            <a:spLocks/>
          </p:cNvSpPr>
          <p:nvPr userDrawn="1"/>
        </p:nvSpPr>
        <p:spPr>
          <a:xfrm>
            <a:off x="8242687" y="6525346"/>
            <a:ext cx="941696" cy="220663"/>
          </a:xfrm>
          <a:prstGeom prst="rect">
            <a:avLst/>
          </a:prstGeom>
        </p:spPr>
        <p:txBody>
          <a:bodyPr/>
          <a:lstStyle>
            <a:defPPr>
              <a:defRPr lang="es-E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9pPr>
          </a:lstStyle>
          <a:p>
            <a:pPr algn="r"/>
            <a:fld id="{A692D1AD-23B6-45B9-A80A-C554AFDFEFB5}" type="slidenum">
              <a:rPr lang="es-ES" smtClean="0"/>
              <a:pPr algn="r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6629060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2D1AD-23B6-45B9-A80A-C554AFDFEFB5}" type="slidenum">
              <a:rPr lang="es-ES" smtClean="0"/>
              <a:pPr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94627364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2D1AD-23B6-45B9-A80A-C554AFDFEFB5}" type="slidenum">
              <a:rPr lang="es-ES" smtClean="0"/>
              <a:pPr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8895979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8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89273-892D-4927-B45C-1BC4C06B48F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1914058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89273-892D-4927-B45C-1BC4C06B48F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1184496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89273-892D-4927-B45C-1BC4C06B48F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5477539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89273-892D-4927-B45C-1BC4C06B48F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1712049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9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9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89273-892D-4927-B45C-1BC4C06B48F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6288943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89273-892D-4927-B45C-1BC4C06B48F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5909996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89273-892D-4927-B45C-1BC4C06B48F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7358450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4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3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4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89273-892D-4927-B45C-1BC4C06B48F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7252995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89273-892D-4927-B45C-1BC4C06B48F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2329575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89273-892D-4927-B45C-1BC4C06B48F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2319085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89273-892D-4927-B45C-1BC4C06B48F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4730282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89273-892D-4927-B45C-1BC4C06B48F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9299663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89273-892D-4927-B45C-1BC4C06B48F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7303772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89273-892D-4927-B45C-1BC4C06B48F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1845443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89273-892D-4927-B45C-1BC4C06B48F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99539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13" Type="http://schemas.openxmlformats.org/officeDocument/2006/relationships/slideLayout" Target="../slideLayouts/slideLayout27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6.xml"/><Relationship Id="rId2" Type="http://schemas.openxmlformats.org/officeDocument/2006/relationships/slideLayout" Target="../slideLayouts/slideLayout16.xml"/><Relationship Id="rId16" Type="http://schemas.openxmlformats.org/officeDocument/2006/relationships/theme" Target="../theme/theme2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Relationship Id="rId14" Type="http://schemas.openxmlformats.org/officeDocument/2006/relationships/slideLayout" Target="../slideLayouts/slideLayout2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812360" y="6525344"/>
            <a:ext cx="1053480" cy="2211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bg1"/>
                </a:solidFill>
              </a:defRPr>
            </a:lvl1pPr>
          </a:lstStyle>
          <a:p>
            <a:fld id="{A692D1AD-23B6-45B9-A80A-C554AFDFEFB5}" type="slidenum">
              <a:rPr lang="es-ES" smtClean="0"/>
              <a:pPr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4209383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4" r:id="rId13"/>
    <p:sldLayoutId id="2147483663" r:id="rId14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289273-892D-4927-B45C-1BC4C06B48F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162147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  <p:sldLayoutId id="2147483677" r:id="rId12"/>
    <p:sldLayoutId id="2147483678" r:id="rId13"/>
    <p:sldLayoutId id="2147483679" r:id="rId14"/>
    <p:sldLayoutId id="2147483680" r:id="rId15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13" Type="http://schemas.openxmlformats.org/officeDocument/2006/relationships/diagramLayout" Target="../diagrams/layout3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12" Type="http://schemas.openxmlformats.org/officeDocument/2006/relationships/diagramData" Target="../diagrams/data3.xml"/><Relationship Id="rId2" Type="http://schemas.openxmlformats.org/officeDocument/2006/relationships/diagramData" Target="../diagrams/data1.xml"/><Relationship Id="rId16" Type="http://schemas.microsoft.com/office/2007/relationships/diagramDrawing" Target="../diagrams/drawing3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5" Type="http://schemas.openxmlformats.org/officeDocument/2006/relationships/diagramColors" Target="../diagrams/colors3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Relationship Id="rId14" Type="http://schemas.openxmlformats.org/officeDocument/2006/relationships/diagramQuickStyle" Target="../diagrams/quickStyle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scd.org/publications/educational-leadership/may14/vol71/num08/Rethinking-Classroom-Observation.aspx" TargetMode="External"/><Relationship Id="rId2" Type="http://schemas.openxmlformats.org/officeDocument/2006/relationships/hyperlink" Target="http://www.aitsl.edu.au/professional-growth/support/classroom-observation-strategies" TargetMode="External"/><Relationship Id="rId1" Type="http://schemas.openxmlformats.org/officeDocument/2006/relationships/slideLayout" Target="../slideLayouts/slideLayout12.xml"/><Relationship Id="rId5" Type="http://schemas.openxmlformats.org/officeDocument/2006/relationships/hyperlink" Target="http://curry.virginia.edu/resource-library/practitioners-guide-to-classroom-observations" TargetMode="External"/><Relationship Id="rId4" Type="http://schemas.openxmlformats.org/officeDocument/2006/relationships/hyperlink" Target="http://educationnext.org/getting-classroom-observations-righ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395536" y="2361038"/>
            <a:ext cx="86409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Designing</a:t>
            </a:r>
            <a:r>
              <a:rPr lang="es-ES" sz="28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a </a:t>
            </a:r>
            <a:r>
              <a:rPr lang="es-ES" sz="2800" b="1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Tailor-Made</a:t>
            </a:r>
            <a:r>
              <a:rPr lang="es-ES" sz="28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es-ES" sz="2800" b="1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Classroom</a:t>
            </a:r>
            <a:r>
              <a:rPr lang="es-ES" sz="28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es-ES" sz="2800" b="1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Observation</a:t>
            </a:r>
            <a:r>
              <a:rPr lang="es-ES" sz="28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es-ES" sz="2800" b="1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Program</a:t>
            </a:r>
            <a:endParaRPr lang="es-ES" sz="2800" b="1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r"/>
            <a:r>
              <a:rPr lang="es-ES" sz="2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Ana Elena Martínez &amp; Birgit Strotmann</a:t>
            </a:r>
          </a:p>
        </p:txBody>
      </p:sp>
      <p:cxnSp>
        <p:nvCxnSpPr>
          <p:cNvPr id="4" name="3 Conector recto"/>
          <p:cNvCxnSpPr/>
          <p:nvPr/>
        </p:nvCxnSpPr>
        <p:spPr>
          <a:xfrm>
            <a:off x="899592" y="3212976"/>
            <a:ext cx="824440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4 Rectángulo"/>
          <p:cNvSpPr/>
          <p:nvPr/>
        </p:nvSpPr>
        <p:spPr>
          <a:xfrm>
            <a:off x="8676456" y="6480720"/>
            <a:ext cx="483218" cy="3326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" name="2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6548" y="404664"/>
            <a:ext cx="1722600" cy="1584176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3496586" y="3705212"/>
            <a:ext cx="54194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chemeClr val="accent1">
                    <a:lumMod val="75000"/>
                  </a:schemeClr>
                </a:solidFill>
              </a:rPr>
              <a:t>Jornada de Innovación universitaria 2016</a:t>
            </a:r>
            <a:endParaRPr lang="es-ES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529941"/>
            <a:ext cx="1332386" cy="13323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72739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4671086" y="6480720"/>
            <a:ext cx="483218" cy="3326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592216" y="332656"/>
            <a:ext cx="8640959" cy="907852"/>
          </a:xfrm>
          <a:prstGeom prst="rect">
            <a:avLst/>
          </a:prstGeom>
          <a:noFill/>
        </p:spPr>
        <p:txBody>
          <a:bodyPr wrap="square" lIns="91357" tIns="45676" rIns="91357" bIns="45676" rtlCol="0">
            <a:spAutoFit/>
          </a:bodyPr>
          <a:lstStyle/>
          <a:p>
            <a:pPr defTabSz="913588"/>
            <a:r>
              <a:rPr lang="es-ES" sz="3200" dirty="0" err="1" smtClean="0">
                <a:solidFill>
                  <a:srgbClr val="C00000"/>
                </a:solidFill>
                <a:latin typeface="Whitney Light" pitchFamily="50" charset="0"/>
              </a:rPr>
              <a:t>Outline</a:t>
            </a:r>
            <a:endParaRPr lang="es-ES" sz="3200" dirty="0">
              <a:solidFill>
                <a:srgbClr val="C00000"/>
              </a:solidFill>
              <a:latin typeface="Whitney Light" pitchFamily="50" charset="0"/>
            </a:endParaRPr>
          </a:p>
          <a:p>
            <a:pPr defTabSz="913588"/>
            <a:endParaRPr lang="es-ES" sz="900" dirty="0">
              <a:solidFill>
                <a:prstClr val="black"/>
              </a:solidFill>
              <a:latin typeface="Whitney Light" pitchFamily="50" charset="0"/>
            </a:endParaRPr>
          </a:p>
          <a:p>
            <a:pPr defTabSz="913588"/>
            <a:r>
              <a:rPr lang="en-US" sz="1200" dirty="0">
                <a:solidFill>
                  <a:prstClr val="black">
                    <a:lumMod val="50000"/>
                    <a:lumOff val="50000"/>
                  </a:prstClr>
                </a:solidFill>
                <a:latin typeface="Whitney Light" pitchFamily="50" charset="0"/>
              </a:rPr>
              <a:t>	</a:t>
            </a:r>
            <a:endParaRPr lang="es-ES" sz="1600" dirty="0">
              <a:solidFill>
                <a:prstClr val="black"/>
              </a:solidFill>
              <a:latin typeface="Whitney Light" pitchFamily="50" charset="0"/>
            </a:endParaRPr>
          </a:p>
        </p:txBody>
      </p:sp>
      <p:graphicFrame>
        <p:nvGraphicFramePr>
          <p:cNvPr id="2" name="1 Diagrama"/>
          <p:cNvGraphicFramePr/>
          <p:nvPr>
            <p:extLst>
              <p:ext uri="{D42A27DB-BD31-4B8C-83A1-F6EECF244321}">
                <p14:modId xmlns:p14="http://schemas.microsoft.com/office/powerpoint/2010/main" val="3430268527"/>
              </p:ext>
            </p:extLst>
          </p:nvPr>
        </p:nvGraphicFramePr>
        <p:xfrm>
          <a:off x="1864695" y="-243408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6" name="5 Diagrama"/>
          <p:cNvGraphicFramePr/>
          <p:nvPr>
            <p:extLst>
              <p:ext uri="{D42A27DB-BD31-4B8C-83A1-F6EECF244321}">
                <p14:modId xmlns:p14="http://schemas.microsoft.com/office/powerpoint/2010/main" val="717815089"/>
              </p:ext>
            </p:extLst>
          </p:nvPr>
        </p:nvGraphicFramePr>
        <p:xfrm>
          <a:off x="1864695" y="1052736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9" name="8 Diagrama"/>
          <p:cNvGraphicFramePr/>
          <p:nvPr>
            <p:extLst>
              <p:ext uri="{D42A27DB-BD31-4B8C-83A1-F6EECF244321}">
                <p14:modId xmlns:p14="http://schemas.microsoft.com/office/powerpoint/2010/main" val="85995320"/>
              </p:ext>
            </p:extLst>
          </p:nvPr>
        </p:nvGraphicFramePr>
        <p:xfrm>
          <a:off x="1864695" y="2428429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</p:spTree>
    <p:extLst>
      <p:ext uri="{BB962C8B-B14F-4D97-AF65-F5344CB8AC3E}">
        <p14:creationId xmlns:p14="http://schemas.microsoft.com/office/powerpoint/2010/main" val="809150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8676456" y="6480720"/>
            <a:ext cx="483218" cy="3326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CuadroTexto"/>
          <p:cNvSpPr txBox="1"/>
          <p:nvPr/>
        </p:nvSpPr>
        <p:spPr>
          <a:xfrm>
            <a:off x="835940" y="620687"/>
            <a:ext cx="465704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dirty="0" err="1" smtClean="0">
                <a:solidFill>
                  <a:srgbClr val="C00000"/>
                </a:solidFill>
                <a:latin typeface="Whitney Light" pitchFamily="50" charset="0"/>
              </a:rPr>
              <a:t>Observation</a:t>
            </a:r>
            <a:r>
              <a:rPr lang="es-ES" sz="3200" dirty="0" smtClean="0">
                <a:solidFill>
                  <a:srgbClr val="C00000"/>
                </a:solidFill>
                <a:latin typeface="Whitney Light" pitchFamily="50" charset="0"/>
              </a:rPr>
              <a:t> </a:t>
            </a:r>
            <a:r>
              <a:rPr lang="es-ES" sz="3200" dirty="0" err="1" smtClean="0">
                <a:solidFill>
                  <a:srgbClr val="C00000"/>
                </a:solidFill>
                <a:latin typeface="Whitney Light" pitchFamily="50" charset="0"/>
              </a:rPr>
              <a:t>system</a:t>
            </a:r>
            <a:endParaRPr lang="es-ES" sz="3200" dirty="0">
              <a:solidFill>
                <a:srgbClr val="C00000"/>
              </a:solidFill>
              <a:latin typeface="Whitney Light" pitchFamily="50" charset="0"/>
            </a:endParaRPr>
          </a:p>
        </p:txBody>
      </p:sp>
      <p:graphicFrame>
        <p:nvGraphicFramePr>
          <p:cNvPr id="3" name="2 Diagrama"/>
          <p:cNvGraphicFramePr/>
          <p:nvPr>
            <p:extLst>
              <p:ext uri="{D42A27DB-BD31-4B8C-83A1-F6EECF244321}">
                <p14:modId xmlns:p14="http://schemas.microsoft.com/office/powerpoint/2010/main" val="209596954"/>
              </p:ext>
            </p:extLst>
          </p:nvPr>
        </p:nvGraphicFramePr>
        <p:xfrm>
          <a:off x="395536" y="1484784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6 Cerrar llave"/>
          <p:cNvSpPr/>
          <p:nvPr/>
        </p:nvSpPr>
        <p:spPr>
          <a:xfrm>
            <a:off x="6588224" y="1628800"/>
            <a:ext cx="648072" cy="936104"/>
          </a:xfrm>
          <a:prstGeom prst="rightBrac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 b="1" dirty="0"/>
          </a:p>
        </p:txBody>
      </p:sp>
      <p:sp>
        <p:nvSpPr>
          <p:cNvPr id="9" name="8 Cerrar llave"/>
          <p:cNvSpPr/>
          <p:nvPr/>
        </p:nvSpPr>
        <p:spPr>
          <a:xfrm>
            <a:off x="6588224" y="3068960"/>
            <a:ext cx="648072" cy="2232248"/>
          </a:xfrm>
          <a:prstGeom prst="rightBrac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 b="1" dirty="0"/>
          </a:p>
        </p:txBody>
      </p:sp>
      <p:sp>
        <p:nvSpPr>
          <p:cNvPr id="8" name="7 CuadroTexto"/>
          <p:cNvSpPr txBox="1"/>
          <p:nvPr/>
        </p:nvSpPr>
        <p:spPr>
          <a:xfrm>
            <a:off x="7535694" y="1912186"/>
            <a:ext cx="11407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evaluative</a:t>
            </a:r>
            <a:endParaRPr lang="es-ES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7550657" y="4000418"/>
            <a:ext cx="10923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formative</a:t>
            </a:r>
            <a:endParaRPr lang="es-ES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793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8676456" y="6480720"/>
            <a:ext cx="483218" cy="3326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323528" y="260505"/>
            <a:ext cx="8496974" cy="1277184"/>
          </a:xfrm>
          <a:prstGeom prst="rect">
            <a:avLst/>
          </a:prstGeom>
          <a:noFill/>
        </p:spPr>
        <p:txBody>
          <a:bodyPr wrap="square" lIns="91357" tIns="45676" rIns="91357" bIns="45676" rtlCol="0">
            <a:spAutoFit/>
          </a:bodyPr>
          <a:lstStyle/>
          <a:p>
            <a:pPr defTabSz="913588"/>
            <a:r>
              <a:rPr lang="en-US" sz="2800" dirty="0" smtClean="0">
                <a:solidFill>
                  <a:srgbClr val="C00000"/>
                </a:solidFill>
                <a:latin typeface="Whitney Light" pitchFamily="50" charset="0"/>
              </a:rPr>
              <a:t>Preliminary Results after 3 cycles of observations</a:t>
            </a:r>
            <a:endParaRPr lang="en-US" sz="2800" dirty="0">
              <a:solidFill>
                <a:srgbClr val="C00000"/>
              </a:solidFill>
              <a:latin typeface="Whitney Light" pitchFamily="50" charset="0"/>
            </a:endParaRPr>
          </a:p>
          <a:p>
            <a:pPr defTabSz="913588"/>
            <a:endParaRPr lang="es-ES" sz="900" dirty="0">
              <a:solidFill>
                <a:prstClr val="black"/>
              </a:solidFill>
              <a:latin typeface="Whitney Light" pitchFamily="50" charset="0"/>
            </a:endParaRPr>
          </a:p>
          <a:p>
            <a:pPr defTabSz="913588"/>
            <a:r>
              <a:rPr lang="en-US" sz="1200" dirty="0">
                <a:solidFill>
                  <a:prstClr val="black">
                    <a:lumMod val="50000"/>
                    <a:lumOff val="50000"/>
                  </a:prstClr>
                </a:solidFill>
                <a:latin typeface="Whitney Light" pitchFamily="50" charset="0"/>
              </a:rPr>
              <a:t>	</a:t>
            </a:r>
            <a:endParaRPr lang="es-ES" sz="1600" dirty="0">
              <a:solidFill>
                <a:prstClr val="black"/>
              </a:solidFill>
              <a:latin typeface="Whitney Light" pitchFamily="50" charset="0"/>
            </a:endParaRPr>
          </a:p>
        </p:txBody>
      </p:sp>
      <p:sp>
        <p:nvSpPr>
          <p:cNvPr id="2" name="1 CuadroTexto"/>
          <p:cNvSpPr txBox="1"/>
          <p:nvPr/>
        </p:nvSpPr>
        <p:spPr>
          <a:xfrm>
            <a:off x="623931" y="1537689"/>
            <a:ext cx="7920880" cy="147732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b="1" dirty="0" err="1" smtClean="0">
                <a:solidFill>
                  <a:srgbClr val="981418"/>
                </a:solidFill>
              </a:rPr>
              <a:t>Based</a:t>
            </a:r>
            <a:r>
              <a:rPr lang="es-ES" b="1" dirty="0" smtClean="0">
                <a:solidFill>
                  <a:srgbClr val="981418"/>
                </a:solidFill>
              </a:rPr>
              <a:t> </a:t>
            </a:r>
            <a:r>
              <a:rPr lang="es-ES" b="1" dirty="0" err="1" smtClean="0">
                <a:solidFill>
                  <a:srgbClr val="981418"/>
                </a:solidFill>
              </a:rPr>
              <a:t>on</a:t>
            </a:r>
            <a:r>
              <a:rPr lang="es-ES" b="1" dirty="0" smtClean="0">
                <a:solidFill>
                  <a:srgbClr val="981418"/>
                </a:solidFill>
              </a:rPr>
              <a:t>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Comments</a:t>
            </a:r>
            <a:r>
              <a:rPr lang="es-ES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es-ES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external</a:t>
            </a:r>
            <a:r>
              <a:rPr lang="es-ES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es-ES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expert</a:t>
            </a:r>
            <a:r>
              <a:rPr lang="es-ES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(Rob Cummins)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Satisfaction</a:t>
            </a:r>
            <a:r>
              <a:rPr lang="es-ES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es-ES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survey</a:t>
            </a:r>
            <a:r>
              <a:rPr lang="es-ES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2016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Recommendations</a:t>
            </a:r>
            <a:r>
              <a:rPr lang="es-ES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es-ES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developmental</a:t>
            </a:r>
            <a:r>
              <a:rPr lang="es-ES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es-ES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team</a:t>
            </a:r>
            <a:endParaRPr lang="es-ES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Results</a:t>
            </a:r>
            <a:r>
              <a:rPr lang="es-ES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Management </a:t>
            </a:r>
            <a:r>
              <a:rPr lang="es-ES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observations</a:t>
            </a:r>
            <a:endParaRPr lang="es-ES" dirty="0"/>
          </a:p>
        </p:txBody>
      </p:sp>
      <p:sp>
        <p:nvSpPr>
          <p:cNvPr id="3" name="2 CuadroTexto"/>
          <p:cNvSpPr txBox="1"/>
          <p:nvPr/>
        </p:nvSpPr>
        <p:spPr>
          <a:xfrm>
            <a:off x="623931" y="3789040"/>
            <a:ext cx="7920880" cy="147732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b="1" dirty="0" err="1" smtClean="0">
                <a:solidFill>
                  <a:schemeClr val="accent1">
                    <a:lumMod val="75000"/>
                  </a:schemeClr>
                </a:solidFill>
              </a:rPr>
              <a:t>Preparation</a:t>
            </a:r>
            <a:r>
              <a:rPr lang="es-ES" b="1" dirty="0" smtClean="0">
                <a:solidFill>
                  <a:schemeClr val="accent1">
                    <a:lumMod val="75000"/>
                  </a:schemeClr>
                </a:solidFill>
              </a:rPr>
              <a:t> and </a:t>
            </a:r>
            <a:r>
              <a:rPr lang="es-ES" b="1" dirty="0" err="1" smtClean="0">
                <a:solidFill>
                  <a:schemeClr val="accent1">
                    <a:lumMod val="75000"/>
                  </a:schemeClr>
                </a:solidFill>
              </a:rPr>
              <a:t>feedback</a:t>
            </a:r>
            <a:endParaRPr lang="es-ES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342900" indent="-342900">
              <a:buAutoNum type="arabicPeriod"/>
            </a:pPr>
            <a:r>
              <a:rPr lang="es-ES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Observations</a:t>
            </a:r>
            <a:r>
              <a:rPr lang="es-ES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are </a:t>
            </a:r>
            <a:r>
              <a:rPr lang="es-ES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well</a:t>
            </a:r>
            <a:r>
              <a:rPr lang="es-ES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es-ES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prepared</a:t>
            </a:r>
            <a:r>
              <a:rPr lang="es-ES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: 80% of </a:t>
            </a:r>
            <a:r>
              <a:rPr lang="es-ES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respondents</a:t>
            </a:r>
            <a:r>
              <a:rPr lang="es-ES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es-ES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report</a:t>
            </a:r>
            <a:r>
              <a:rPr lang="es-ES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pre- and post </a:t>
            </a:r>
            <a:r>
              <a:rPr lang="es-ES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observation</a:t>
            </a:r>
            <a:r>
              <a:rPr lang="es-ES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meetings.</a:t>
            </a:r>
            <a:r>
              <a:rPr lang="en-US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endParaRPr lang="en-US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342900" indent="-342900">
              <a:buAutoNum type="arabicPeriod"/>
            </a:pPr>
            <a:r>
              <a:rPr lang="en-US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35</a:t>
            </a:r>
            <a:r>
              <a:rPr lang="en-US" dirty="0">
                <a:solidFill>
                  <a:schemeClr val="tx1">
                    <a:lumMod val="50000"/>
                    <a:lumOff val="50000"/>
                  </a:schemeClr>
                </a:solidFill>
              </a:rPr>
              <a:t>% of respondents feel that the effectiveness of peer feedback needs to be improved</a:t>
            </a:r>
            <a:r>
              <a:rPr lang="en-US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.</a:t>
            </a:r>
            <a:endParaRPr lang="es-ES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802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8676456" y="6480720"/>
            <a:ext cx="483218" cy="3326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323528" y="260505"/>
            <a:ext cx="8496974" cy="1277184"/>
          </a:xfrm>
          <a:prstGeom prst="rect">
            <a:avLst/>
          </a:prstGeom>
          <a:noFill/>
        </p:spPr>
        <p:txBody>
          <a:bodyPr wrap="square" lIns="91357" tIns="45676" rIns="91357" bIns="45676" rtlCol="0">
            <a:spAutoFit/>
          </a:bodyPr>
          <a:lstStyle/>
          <a:p>
            <a:pPr defTabSz="913588"/>
            <a:r>
              <a:rPr lang="en-US" sz="2800" dirty="0" smtClean="0">
                <a:solidFill>
                  <a:srgbClr val="C00000"/>
                </a:solidFill>
                <a:latin typeface="Whitney Light" pitchFamily="50" charset="0"/>
              </a:rPr>
              <a:t>Preliminary Results after 3 cycles of observations</a:t>
            </a:r>
            <a:endParaRPr lang="en-US" sz="2800" dirty="0">
              <a:solidFill>
                <a:srgbClr val="C00000"/>
              </a:solidFill>
              <a:latin typeface="Whitney Light" pitchFamily="50" charset="0"/>
            </a:endParaRPr>
          </a:p>
          <a:p>
            <a:pPr defTabSz="913588"/>
            <a:endParaRPr lang="es-ES" sz="900" dirty="0">
              <a:solidFill>
                <a:prstClr val="black"/>
              </a:solidFill>
              <a:latin typeface="Whitney Light" pitchFamily="50" charset="0"/>
            </a:endParaRPr>
          </a:p>
          <a:p>
            <a:pPr defTabSz="913588"/>
            <a:r>
              <a:rPr lang="en-US" sz="1200" dirty="0">
                <a:solidFill>
                  <a:prstClr val="black">
                    <a:lumMod val="50000"/>
                    <a:lumOff val="50000"/>
                  </a:prstClr>
                </a:solidFill>
                <a:latin typeface="Whitney Light" pitchFamily="50" charset="0"/>
              </a:rPr>
              <a:t>	</a:t>
            </a:r>
            <a:endParaRPr lang="es-ES" sz="1600" dirty="0">
              <a:solidFill>
                <a:prstClr val="black"/>
              </a:solidFill>
              <a:latin typeface="Whitney Light" pitchFamily="50" charset="0"/>
            </a:endParaRPr>
          </a:p>
        </p:txBody>
      </p:sp>
      <p:sp>
        <p:nvSpPr>
          <p:cNvPr id="2" name="1 CuadroTexto"/>
          <p:cNvSpPr txBox="1"/>
          <p:nvPr/>
        </p:nvSpPr>
        <p:spPr>
          <a:xfrm>
            <a:off x="623931" y="1537689"/>
            <a:ext cx="7920880" cy="147732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981418"/>
                </a:solidFill>
              </a:rPr>
              <a:t>Roles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Teachers </a:t>
            </a:r>
            <a:r>
              <a:rPr lang="en-US" dirty="0">
                <a:solidFill>
                  <a:schemeClr val="tx1">
                    <a:lumMod val="50000"/>
                    <a:lumOff val="50000"/>
                  </a:schemeClr>
                </a:solidFill>
              </a:rPr>
              <a:t>felt they </a:t>
            </a:r>
            <a:r>
              <a:rPr lang="en-US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learnt </a:t>
            </a:r>
            <a:r>
              <a:rPr lang="en-US" dirty="0">
                <a:solidFill>
                  <a:schemeClr val="tx1">
                    <a:lumMod val="50000"/>
                    <a:lumOff val="50000"/>
                  </a:schemeClr>
                </a:solidFill>
              </a:rPr>
              <a:t>more as observers than as </a:t>
            </a:r>
            <a:r>
              <a:rPr lang="en-US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observees</a:t>
            </a:r>
            <a:r>
              <a:rPr lang="en-US" dirty="0">
                <a:solidFill>
                  <a:schemeClr val="tx1">
                    <a:lumMod val="50000"/>
                    <a:lumOff val="50000"/>
                  </a:schemeClr>
                </a:solidFill>
              </a:rPr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Teacher felt more comfortable being observed than observing</a:t>
            </a:r>
            <a:r>
              <a:rPr lang="en-US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>
                    <a:lumMod val="50000"/>
                    <a:lumOff val="50000"/>
                  </a:schemeClr>
                </a:solidFill>
              </a:rPr>
              <a:t>Only 1 out of 11 respondents indicates that their peer observation partner was not well chosen</a:t>
            </a:r>
            <a:r>
              <a:rPr lang="en-US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.</a:t>
            </a:r>
            <a:endParaRPr lang="en-US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605030" y="3140968"/>
            <a:ext cx="7920880" cy="147732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b="1" dirty="0" err="1" smtClean="0">
                <a:solidFill>
                  <a:schemeClr val="accent1">
                    <a:lumMod val="75000"/>
                  </a:schemeClr>
                </a:solidFill>
              </a:rPr>
              <a:t>Effectiveness</a:t>
            </a:r>
            <a:endParaRPr lang="es-ES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342900" indent="-342900">
              <a:buAutoNum type="arabicPeriod"/>
            </a:pPr>
            <a:r>
              <a:rPr lang="en-US" dirty="0">
                <a:solidFill>
                  <a:schemeClr val="tx1">
                    <a:lumMod val="50000"/>
                    <a:lumOff val="50000"/>
                  </a:schemeClr>
                </a:solidFill>
              </a:rPr>
              <a:t>Only approximately 40% of respondents feel that observations have improved their teaching.</a:t>
            </a:r>
          </a:p>
          <a:p>
            <a:pPr marL="342900" indent="-342900">
              <a:buAutoNum type="arabicPeriod"/>
            </a:pPr>
            <a:r>
              <a:rPr lang="en-US" dirty="0">
                <a:solidFill>
                  <a:schemeClr val="tx1">
                    <a:lumMod val="50000"/>
                    <a:lumOff val="50000"/>
                  </a:schemeClr>
                </a:solidFill>
              </a:rPr>
              <a:t>Management and external observations score slightly higher in </a:t>
            </a:r>
            <a:r>
              <a:rPr lang="en-US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improving </a:t>
            </a:r>
            <a:r>
              <a:rPr lang="en-US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teaching than peer and developmental</a:t>
            </a:r>
            <a:endParaRPr lang="es-ES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600272" y="4725144"/>
            <a:ext cx="7920880" cy="92333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981418"/>
                </a:solidFill>
              </a:rPr>
              <a:t>Impact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>
                    <a:lumMod val="50000"/>
                    <a:lumOff val="50000"/>
                  </a:schemeClr>
                </a:solidFill>
              </a:rPr>
              <a:t>Classroom management, methodology and interaction were impacted most clearly.</a:t>
            </a:r>
          </a:p>
        </p:txBody>
      </p:sp>
    </p:spTree>
    <p:extLst>
      <p:ext uri="{BB962C8B-B14F-4D97-AF65-F5344CB8AC3E}">
        <p14:creationId xmlns:p14="http://schemas.microsoft.com/office/powerpoint/2010/main" val="2042561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8676456" y="6480720"/>
            <a:ext cx="483218" cy="3326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323528" y="260505"/>
            <a:ext cx="8496974" cy="1277184"/>
          </a:xfrm>
          <a:prstGeom prst="rect">
            <a:avLst/>
          </a:prstGeom>
          <a:noFill/>
        </p:spPr>
        <p:txBody>
          <a:bodyPr wrap="square" lIns="91357" tIns="45676" rIns="91357" bIns="45676" rtlCol="0">
            <a:spAutoFit/>
          </a:bodyPr>
          <a:lstStyle/>
          <a:p>
            <a:pPr defTabSz="913588"/>
            <a:r>
              <a:rPr lang="en-US" sz="2800" dirty="0" smtClean="0">
                <a:solidFill>
                  <a:srgbClr val="C00000"/>
                </a:solidFill>
                <a:latin typeface="Whitney Light" pitchFamily="50" charset="0"/>
              </a:rPr>
              <a:t>Preliminary Results after 3 cycles of observations</a:t>
            </a:r>
            <a:endParaRPr lang="en-US" sz="2800" dirty="0">
              <a:solidFill>
                <a:srgbClr val="C00000"/>
              </a:solidFill>
              <a:latin typeface="Whitney Light" pitchFamily="50" charset="0"/>
            </a:endParaRPr>
          </a:p>
          <a:p>
            <a:pPr defTabSz="913588"/>
            <a:endParaRPr lang="es-ES" sz="900" dirty="0">
              <a:solidFill>
                <a:prstClr val="black"/>
              </a:solidFill>
              <a:latin typeface="Whitney Light" pitchFamily="50" charset="0"/>
            </a:endParaRPr>
          </a:p>
          <a:p>
            <a:pPr defTabSz="913588"/>
            <a:r>
              <a:rPr lang="en-US" sz="1200" dirty="0">
                <a:solidFill>
                  <a:prstClr val="black">
                    <a:lumMod val="50000"/>
                    <a:lumOff val="50000"/>
                  </a:prstClr>
                </a:solidFill>
                <a:latin typeface="Whitney Light" pitchFamily="50" charset="0"/>
              </a:rPr>
              <a:t>	</a:t>
            </a:r>
            <a:endParaRPr lang="es-ES" sz="1600" dirty="0">
              <a:solidFill>
                <a:prstClr val="black"/>
              </a:solidFill>
              <a:latin typeface="Whitney Light" pitchFamily="50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4346065" y="1560529"/>
            <a:ext cx="433039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Q4: On a scale of 1 (not comfortable at all) to 5 (very comfortable), grade how comfortable you felt being observed.</a:t>
            </a:r>
            <a:endParaRPr lang="es-ES" dirty="0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310142"/>
            <a:ext cx="3762621" cy="23406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8 Rectángulo"/>
          <p:cNvSpPr/>
          <p:nvPr/>
        </p:nvSpPr>
        <p:spPr>
          <a:xfrm>
            <a:off x="4572000" y="4089846"/>
            <a:ext cx="424850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Q5: On a scale of 1 (not comfortable at all) to 5 (very comfortable), grade how comfortable you felt observing another teacher:</a:t>
            </a:r>
            <a:endParaRPr lang="es-ES" dirty="0"/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769719"/>
            <a:ext cx="3775695" cy="1840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4733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8676456" y="6480720"/>
            <a:ext cx="483218" cy="3326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323528" y="260505"/>
            <a:ext cx="8496974" cy="1277184"/>
          </a:xfrm>
          <a:prstGeom prst="rect">
            <a:avLst/>
          </a:prstGeom>
          <a:noFill/>
        </p:spPr>
        <p:txBody>
          <a:bodyPr wrap="square" lIns="91357" tIns="45676" rIns="91357" bIns="45676" rtlCol="0">
            <a:spAutoFit/>
          </a:bodyPr>
          <a:lstStyle/>
          <a:p>
            <a:pPr defTabSz="913588"/>
            <a:r>
              <a:rPr lang="en-US" sz="2800" dirty="0" smtClean="0">
                <a:solidFill>
                  <a:srgbClr val="C00000"/>
                </a:solidFill>
                <a:latin typeface="Whitney Light" pitchFamily="50" charset="0"/>
              </a:rPr>
              <a:t>Suggestions for improvement development team</a:t>
            </a:r>
            <a:endParaRPr lang="en-US" sz="2800" dirty="0">
              <a:solidFill>
                <a:srgbClr val="C00000"/>
              </a:solidFill>
              <a:latin typeface="Whitney Light" pitchFamily="50" charset="0"/>
            </a:endParaRPr>
          </a:p>
          <a:p>
            <a:pPr defTabSz="913588"/>
            <a:endParaRPr lang="es-ES" sz="900" dirty="0">
              <a:solidFill>
                <a:prstClr val="black"/>
              </a:solidFill>
              <a:latin typeface="Whitney Light" pitchFamily="50" charset="0"/>
            </a:endParaRPr>
          </a:p>
          <a:p>
            <a:pPr defTabSz="913588"/>
            <a:r>
              <a:rPr lang="en-US" sz="1200" dirty="0">
                <a:solidFill>
                  <a:prstClr val="black">
                    <a:lumMod val="50000"/>
                    <a:lumOff val="50000"/>
                  </a:prstClr>
                </a:solidFill>
                <a:latin typeface="Whitney Light" pitchFamily="50" charset="0"/>
              </a:rPr>
              <a:t>	</a:t>
            </a:r>
            <a:endParaRPr lang="es-ES" sz="1600" dirty="0">
              <a:solidFill>
                <a:prstClr val="black"/>
              </a:solidFill>
              <a:latin typeface="Whitney Light" pitchFamily="50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4927" y="4675100"/>
            <a:ext cx="2762250" cy="165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4" name="3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4599351"/>
              </p:ext>
            </p:extLst>
          </p:nvPr>
        </p:nvGraphicFramePr>
        <p:xfrm>
          <a:off x="1619672" y="1498321"/>
          <a:ext cx="6120680" cy="3413760"/>
        </p:xfrm>
        <a:graphic>
          <a:graphicData uri="http://schemas.openxmlformats.org/drawingml/2006/table">
            <a:tbl>
              <a:tblPr firstRow="1" firstCol="1" bandRow="1">
                <a:tableStyleId>{0E3FDE45-AF77-4B5C-9715-49D594BDF05E}</a:tableStyleId>
              </a:tblPr>
              <a:tblGrid>
                <a:gridCol w="6120680"/>
              </a:tblGrid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Lesson planning</a:t>
                      </a:r>
                      <a:endParaRPr lang="es-ES" sz="16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Task setup</a:t>
                      </a:r>
                      <a:endParaRPr lang="es-ES" sz="16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Checking for understanding</a:t>
                      </a:r>
                      <a:endParaRPr lang="es-ES" sz="16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Grammar/vocab presentation </a:t>
                      </a:r>
                      <a:endParaRPr lang="es-ES" sz="1600" dirty="0">
                        <a:effectLst/>
                        <a:latin typeface="Calibri"/>
                        <a:ea typeface="Calibri"/>
                      </a:endParaRPr>
                    </a:p>
                  </a:txBody>
                  <a:tcPr marL="68580" marR="68580" marT="0" marB="0"/>
                </a:tc>
              </a:tr>
              <a:tr h="9080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Lesson planning</a:t>
                      </a:r>
                      <a:endParaRPr lang="es-ES" sz="160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Range of activites</a:t>
                      </a:r>
                      <a:endParaRPr lang="es-ES" sz="160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Checking understanding</a:t>
                      </a:r>
                      <a:endParaRPr lang="es-ES" sz="1600">
                        <a:effectLst/>
                        <a:latin typeface="Calibri"/>
                        <a:ea typeface="Calibri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 </a:t>
                      </a:r>
                      <a:endParaRPr lang="es-ES" sz="1600" dirty="0">
                        <a:effectLst/>
                        <a:latin typeface="Calibri"/>
                        <a:ea typeface="Calibri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Giving instructions</a:t>
                      </a:r>
                      <a:br>
                        <a:rPr lang="en-US" sz="1600" dirty="0">
                          <a:effectLst/>
                        </a:rPr>
                      </a:br>
                      <a:r>
                        <a:rPr lang="en-US" sz="1600" dirty="0">
                          <a:effectLst/>
                        </a:rPr>
                        <a:t>Lessons plans</a:t>
                      </a:r>
                      <a:endParaRPr lang="es-ES" sz="16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Work on pronunciation</a:t>
                      </a:r>
                      <a:endParaRPr lang="es-ES" sz="1600" dirty="0">
                        <a:effectLst/>
                        <a:latin typeface="Calibri"/>
                        <a:ea typeface="Calibri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Time limit for activities</a:t>
                      </a:r>
                      <a:endParaRPr lang="es-ES" sz="16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Dealing with late students </a:t>
                      </a:r>
                      <a:endParaRPr lang="es-ES" sz="16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Teacher instructions</a:t>
                      </a:r>
                      <a:endParaRPr lang="es-ES" sz="1600" dirty="0">
                        <a:effectLst/>
                        <a:latin typeface="Calibri"/>
                        <a:ea typeface="Calibri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98804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8676456" y="6480720"/>
            <a:ext cx="483218" cy="3326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323528" y="260505"/>
            <a:ext cx="8496974" cy="846297"/>
          </a:xfrm>
          <a:prstGeom prst="rect">
            <a:avLst/>
          </a:prstGeom>
          <a:noFill/>
        </p:spPr>
        <p:txBody>
          <a:bodyPr wrap="square" lIns="91357" tIns="45676" rIns="91357" bIns="45676" rtlCol="0">
            <a:spAutoFit/>
          </a:bodyPr>
          <a:lstStyle/>
          <a:p>
            <a:pPr defTabSz="913588"/>
            <a:r>
              <a:rPr lang="en-US" sz="2800" dirty="0" smtClean="0">
                <a:solidFill>
                  <a:srgbClr val="C00000"/>
                </a:solidFill>
                <a:latin typeface="Whitney Light" pitchFamily="50" charset="0"/>
              </a:rPr>
              <a:t>Suggestions for improvement</a:t>
            </a:r>
            <a:endParaRPr lang="en-US" sz="2800" dirty="0">
              <a:solidFill>
                <a:srgbClr val="C00000"/>
              </a:solidFill>
              <a:latin typeface="Whitney Light" pitchFamily="50" charset="0"/>
            </a:endParaRPr>
          </a:p>
          <a:p>
            <a:pPr defTabSz="913588"/>
            <a:endParaRPr lang="es-ES" sz="900" dirty="0">
              <a:solidFill>
                <a:prstClr val="black"/>
              </a:solidFill>
              <a:latin typeface="Whitney Light" pitchFamily="50" charset="0"/>
            </a:endParaRPr>
          </a:p>
          <a:p>
            <a:pPr defTabSz="913588"/>
            <a:r>
              <a:rPr lang="en-US" sz="1200" dirty="0">
                <a:solidFill>
                  <a:prstClr val="black">
                    <a:lumMod val="50000"/>
                    <a:lumOff val="50000"/>
                  </a:prstClr>
                </a:solidFill>
                <a:latin typeface="Whitney Light" pitchFamily="50" charset="0"/>
              </a:rPr>
              <a:t>	</a:t>
            </a:r>
            <a:endParaRPr lang="es-ES" sz="1600" dirty="0">
              <a:solidFill>
                <a:prstClr val="black"/>
              </a:solidFill>
              <a:latin typeface="Whitney Light" pitchFamily="50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683568" y="1412775"/>
            <a:ext cx="7772064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Tx/>
              <a:buAutoNum type="arabicPeriod"/>
            </a:pPr>
            <a:r>
              <a:rPr lang="es-ES" dirty="0" err="1" smtClean="0">
                <a:solidFill>
                  <a:prstClr val="black"/>
                </a:solidFill>
              </a:rPr>
              <a:t>Timing</a:t>
            </a:r>
            <a:r>
              <a:rPr lang="es-ES" dirty="0" smtClean="0">
                <a:solidFill>
                  <a:prstClr val="black"/>
                </a:solidFill>
              </a:rPr>
              <a:t>: observe </a:t>
            </a:r>
            <a:r>
              <a:rPr lang="es-ES" dirty="0" err="1" smtClean="0">
                <a:solidFill>
                  <a:prstClr val="black"/>
                </a:solidFill>
              </a:rPr>
              <a:t>mid-trimester</a:t>
            </a:r>
            <a:endParaRPr lang="es-ES" dirty="0" smtClean="0">
              <a:solidFill>
                <a:prstClr val="black"/>
              </a:solidFill>
            </a:endParaRPr>
          </a:p>
          <a:p>
            <a:pPr marL="342900" indent="-342900">
              <a:buFontTx/>
              <a:buAutoNum type="arabicPeriod"/>
            </a:pPr>
            <a:r>
              <a:rPr lang="es-ES" dirty="0" smtClean="0">
                <a:solidFill>
                  <a:prstClr val="black"/>
                </a:solidFill>
              </a:rPr>
              <a:t>Revise </a:t>
            </a:r>
            <a:r>
              <a:rPr lang="es-ES" dirty="0" err="1" smtClean="0">
                <a:solidFill>
                  <a:prstClr val="black"/>
                </a:solidFill>
              </a:rPr>
              <a:t>assessment</a:t>
            </a:r>
            <a:r>
              <a:rPr lang="es-ES" dirty="0" smtClean="0">
                <a:solidFill>
                  <a:prstClr val="black"/>
                </a:solidFill>
              </a:rPr>
              <a:t> </a:t>
            </a:r>
            <a:r>
              <a:rPr lang="es-ES" dirty="0" err="1" smtClean="0">
                <a:solidFill>
                  <a:prstClr val="black"/>
                </a:solidFill>
              </a:rPr>
              <a:t>scale</a:t>
            </a:r>
            <a:r>
              <a:rPr lang="es-ES" dirty="0" smtClean="0">
                <a:solidFill>
                  <a:prstClr val="black"/>
                </a:solidFill>
              </a:rPr>
              <a:t> </a:t>
            </a:r>
          </a:p>
          <a:p>
            <a:pPr marL="342900" indent="-342900">
              <a:buFontTx/>
              <a:buAutoNum type="arabicPeriod"/>
            </a:pPr>
            <a:r>
              <a:rPr lang="es-ES" dirty="0" err="1" smtClean="0">
                <a:solidFill>
                  <a:prstClr val="black"/>
                </a:solidFill>
              </a:rPr>
              <a:t>Improve</a:t>
            </a:r>
            <a:r>
              <a:rPr lang="es-ES" dirty="0" smtClean="0">
                <a:solidFill>
                  <a:prstClr val="black"/>
                </a:solidFill>
              </a:rPr>
              <a:t> </a:t>
            </a:r>
            <a:r>
              <a:rPr lang="es-ES" dirty="0" err="1">
                <a:solidFill>
                  <a:prstClr val="black"/>
                </a:solidFill>
              </a:rPr>
              <a:t>q</a:t>
            </a:r>
            <a:r>
              <a:rPr lang="es-ES" dirty="0" err="1" smtClean="0">
                <a:solidFill>
                  <a:prstClr val="black"/>
                </a:solidFill>
              </a:rPr>
              <a:t>uality</a:t>
            </a:r>
            <a:r>
              <a:rPr lang="es-ES" dirty="0" smtClean="0">
                <a:solidFill>
                  <a:prstClr val="black"/>
                </a:solidFill>
              </a:rPr>
              <a:t> of </a:t>
            </a:r>
            <a:r>
              <a:rPr lang="es-ES" dirty="0" err="1" smtClean="0">
                <a:solidFill>
                  <a:prstClr val="black"/>
                </a:solidFill>
              </a:rPr>
              <a:t>feedback</a:t>
            </a:r>
            <a:r>
              <a:rPr lang="es-ES" dirty="0" smtClean="0">
                <a:solidFill>
                  <a:prstClr val="black"/>
                </a:solidFill>
              </a:rPr>
              <a:t>: training? </a:t>
            </a:r>
            <a:r>
              <a:rPr lang="es-ES" dirty="0" err="1" smtClean="0">
                <a:solidFill>
                  <a:prstClr val="black"/>
                </a:solidFill>
              </a:rPr>
              <a:t>Selection</a:t>
            </a:r>
            <a:r>
              <a:rPr lang="es-ES" dirty="0" smtClean="0">
                <a:solidFill>
                  <a:prstClr val="black"/>
                </a:solidFill>
              </a:rPr>
              <a:t> of </a:t>
            </a:r>
            <a:r>
              <a:rPr lang="es-ES" dirty="0" err="1" smtClean="0">
                <a:solidFill>
                  <a:prstClr val="black"/>
                </a:solidFill>
              </a:rPr>
              <a:t>observers</a:t>
            </a:r>
            <a:r>
              <a:rPr lang="es-ES" dirty="0" smtClean="0">
                <a:solidFill>
                  <a:prstClr val="black"/>
                </a:solidFill>
              </a:rPr>
              <a:t>?</a:t>
            </a:r>
          </a:p>
          <a:p>
            <a:pPr marL="342900" indent="-342900">
              <a:buFontTx/>
              <a:buAutoNum type="arabicPeriod"/>
            </a:pPr>
            <a:r>
              <a:rPr lang="es-ES" dirty="0" err="1" smtClean="0">
                <a:solidFill>
                  <a:prstClr val="black"/>
                </a:solidFill>
              </a:rPr>
              <a:t>Clarify</a:t>
            </a:r>
            <a:r>
              <a:rPr lang="es-ES" dirty="0" smtClean="0">
                <a:solidFill>
                  <a:prstClr val="black"/>
                </a:solidFill>
              </a:rPr>
              <a:t> role of </a:t>
            </a:r>
            <a:r>
              <a:rPr lang="es-ES" dirty="0" err="1" smtClean="0">
                <a:solidFill>
                  <a:prstClr val="black"/>
                </a:solidFill>
              </a:rPr>
              <a:t>observer</a:t>
            </a:r>
            <a:endParaRPr lang="es-ES" dirty="0" smtClean="0">
              <a:solidFill>
                <a:prstClr val="black"/>
              </a:solidFill>
            </a:endParaRPr>
          </a:p>
          <a:p>
            <a:pPr marL="342900" indent="-342900">
              <a:buFontTx/>
              <a:buAutoNum type="arabicPeriod"/>
            </a:pPr>
            <a:r>
              <a:rPr lang="es-ES" dirty="0" err="1" smtClean="0">
                <a:solidFill>
                  <a:prstClr val="black"/>
                </a:solidFill>
              </a:rPr>
              <a:t>Design</a:t>
            </a:r>
            <a:r>
              <a:rPr lang="es-ES" dirty="0" smtClean="0">
                <a:solidFill>
                  <a:prstClr val="black"/>
                </a:solidFill>
              </a:rPr>
              <a:t> </a:t>
            </a:r>
            <a:r>
              <a:rPr lang="es-ES" dirty="0" err="1" smtClean="0">
                <a:solidFill>
                  <a:prstClr val="black"/>
                </a:solidFill>
              </a:rPr>
              <a:t>follow</a:t>
            </a:r>
            <a:r>
              <a:rPr lang="es-ES" dirty="0" smtClean="0">
                <a:solidFill>
                  <a:prstClr val="black"/>
                </a:solidFill>
              </a:rPr>
              <a:t>-up </a:t>
            </a:r>
            <a:r>
              <a:rPr lang="es-ES" dirty="0" err="1" smtClean="0">
                <a:solidFill>
                  <a:prstClr val="black"/>
                </a:solidFill>
              </a:rPr>
              <a:t>procedure</a:t>
            </a:r>
            <a:r>
              <a:rPr lang="es-ES" dirty="0" smtClean="0">
                <a:solidFill>
                  <a:prstClr val="black"/>
                </a:solidFill>
              </a:rPr>
              <a:t> </a:t>
            </a:r>
            <a:r>
              <a:rPr lang="es-ES" dirty="0" err="1" smtClean="0">
                <a:solidFill>
                  <a:prstClr val="black"/>
                </a:solidFill>
              </a:rPr>
              <a:t>after</a:t>
            </a:r>
            <a:r>
              <a:rPr lang="es-ES" dirty="0" smtClean="0">
                <a:solidFill>
                  <a:prstClr val="black"/>
                </a:solidFill>
              </a:rPr>
              <a:t> </a:t>
            </a:r>
            <a:r>
              <a:rPr lang="es-ES" dirty="0" err="1" smtClean="0">
                <a:solidFill>
                  <a:prstClr val="black"/>
                </a:solidFill>
              </a:rPr>
              <a:t>observation</a:t>
            </a:r>
            <a:r>
              <a:rPr lang="es-ES" dirty="0" smtClean="0">
                <a:solidFill>
                  <a:prstClr val="black"/>
                </a:solidFill>
              </a:rPr>
              <a:t> </a:t>
            </a:r>
            <a:r>
              <a:rPr lang="es-ES" dirty="0" err="1" smtClean="0">
                <a:solidFill>
                  <a:prstClr val="black"/>
                </a:solidFill>
              </a:rPr>
              <a:t>feedback</a:t>
            </a:r>
            <a:r>
              <a:rPr lang="es-ES" dirty="0" smtClean="0">
                <a:solidFill>
                  <a:prstClr val="black"/>
                </a:solidFill>
              </a:rPr>
              <a:t> has </a:t>
            </a:r>
            <a:r>
              <a:rPr lang="es-ES" dirty="0" err="1" smtClean="0">
                <a:solidFill>
                  <a:prstClr val="black"/>
                </a:solidFill>
              </a:rPr>
              <a:t>been</a:t>
            </a:r>
            <a:r>
              <a:rPr lang="es-ES" dirty="0" smtClean="0">
                <a:solidFill>
                  <a:prstClr val="black"/>
                </a:solidFill>
              </a:rPr>
              <a:t> </a:t>
            </a:r>
            <a:r>
              <a:rPr lang="es-ES" dirty="0" err="1" smtClean="0">
                <a:solidFill>
                  <a:prstClr val="black"/>
                </a:solidFill>
              </a:rPr>
              <a:t>given</a:t>
            </a:r>
            <a:endParaRPr lang="es-ES" dirty="0" smtClean="0">
              <a:solidFill>
                <a:prstClr val="black"/>
              </a:solidFill>
            </a:endParaRPr>
          </a:p>
          <a:p>
            <a:pPr marL="342900" indent="-342900">
              <a:buFontTx/>
              <a:buAutoNum type="arabicPeriod"/>
            </a:pPr>
            <a:r>
              <a:rPr lang="es-ES" dirty="0" smtClean="0">
                <a:solidFill>
                  <a:prstClr val="black"/>
                </a:solidFill>
              </a:rPr>
              <a:t>Define in </a:t>
            </a:r>
            <a:r>
              <a:rPr lang="es-ES" dirty="0" err="1" smtClean="0">
                <a:solidFill>
                  <a:prstClr val="black"/>
                </a:solidFill>
              </a:rPr>
              <a:t>writing</a:t>
            </a:r>
            <a:r>
              <a:rPr lang="es-ES" dirty="0" smtClean="0">
                <a:solidFill>
                  <a:prstClr val="black"/>
                </a:solidFill>
              </a:rPr>
              <a:t> </a:t>
            </a:r>
            <a:r>
              <a:rPr lang="es-ES" dirty="0" err="1" smtClean="0">
                <a:solidFill>
                  <a:prstClr val="black"/>
                </a:solidFill>
              </a:rPr>
              <a:t>what</a:t>
            </a:r>
            <a:r>
              <a:rPr lang="es-ES" dirty="0" smtClean="0">
                <a:solidFill>
                  <a:prstClr val="black"/>
                </a:solidFill>
              </a:rPr>
              <a:t> </a:t>
            </a:r>
            <a:r>
              <a:rPr lang="es-ES" dirty="0" err="1" smtClean="0">
                <a:solidFill>
                  <a:prstClr val="black"/>
                </a:solidFill>
              </a:rPr>
              <a:t>the</a:t>
            </a:r>
            <a:r>
              <a:rPr lang="es-ES" dirty="0" smtClean="0">
                <a:solidFill>
                  <a:prstClr val="black"/>
                </a:solidFill>
              </a:rPr>
              <a:t> </a:t>
            </a:r>
            <a:r>
              <a:rPr lang="es-ES" dirty="0" err="1" smtClean="0">
                <a:solidFill>
                  <a:prstClr val="black"/>
                </a:solidFill>
              </a:rPr>
              <a:t>minimum</a:t>
            </a:r>
            <a:r>
              <a:rPr lang="es-ES" dirty="0" smtClean="0">
                <a:solidFill>
                  <a:prstClr val="black"/>
                </a:solidFill>
              </a:rPr>
              <a:t> </a:t>
            </a:r>
            <a:r>
              <a:rPr lang="es-ES" dirty="0" err="1" smtClean="0">
                <a:solidFill>
                  <a:prstClr val="black"/>
                </a:solidFill>
              </a:rPr>
              <a:t>standards</a:t>
            </a:r>
            <a:r>
              <a:rPr lang="es-ES" dirty="0" smtClean="0">
                <a:solidFill>
                  <a:prstClr val="black"/>
                </a:solidFill>
              </a:rPr>
              <a:t> of a “</a:t>
            </a:r>
            <a:r>
              <a:rPr lang="es-ES" dirty="0" err="1" smtClean="0">
                <a:solidFill>
                  <a:prstClr val="black"/>
                </a:solidFill>
              </a:rPr>
              <a:t>good</a:t>
            </a:r>
            <a:r>
              <a:rPr lang="es-ES" dirty="0" smtClean="0">
                <a:solidFill>
                  <a:prstClr val="black"/>
                </a:solidFill>
              </a:rPr>
              <a:t>” </a:t>
            </a:r>
            <a:r>
              <a:rPr lang="es-ES" dirty="0" err="1" smtClean="0">
                <a:solidFill>
                  <a:prstClr val="black"/>
                </a:solidFill>
              </a:rPr>
              <a:t>language</a:t>
            </a:r>
            <a:r>
              <a:rPr lang="es-ES" dirty="0" smtClean="0">
                <a:solidFill>
                  <a:prstClr val="black"/>
                </a:solidFill>
              </a:rPr>
              <a:t> </a:t>
            </a:r>
            <a:r>
              <a:rPr lang="es-ES" dirty="0" err="1" smtClean="0">
                <a:solidFill>
                  <a:prstClr val="black"/>
                </a:solidFill>
              </a:rPr>
              <a:t>class</a:t>
            </a:r>
            <a:r>
              <a:rPr lang="es-ES" dirty="0" smtClean="0">
                <a:solidFill>
                  <a:prstClr val="black"/>
                </a:solidFill>
              </a:rPr>
              <a:t> are</a:t>
            </a:r>
          </a:p>
          <a:p>
            <a:pPr marL="342900" indent="-342900">
              <a:buFontTx/>
              <a:buAutoNum type="arabicPeriod"/>
            </a:pPr>
            <a:r>
              <a:rPr lang="en-US" dirty="0">
                <a:solidFill>
                  <a:prstClr val="black"/>
                </a:solidFill>
              </a:rPr>
              <a:t>Lesson planning</a:t>
            </a:r>
          </a:p>
          <a:p>
            <a:pPr marL="342900" indent="-342900">
              <a:buFontTx/>
              <a:buAutoNum type="arabicPeriod"/>
            </a:pPr>
            <a:r>
              <a:rPr lang="en-US" dirty="0">
                <a:solidFill>
                  <a:prstClr val="black"/>
                </a:solidFill>
              </a:rPr>
              <a:t>Checking understanding</a:t>
            </a:r>
          </a:p>
          <a:p>
            <a:pPr marL="342900" indent="-342900">
              <a:buFontTx/>
              <a:buAutoNum type="arabicPeriod"/>
            </a:pPr>
            <a:r>
              <a:rPr lang="en-US" dirty="0">
                <a:solidFill>
                  <a:prstClr val="black"/>
                </a:solidFill>
              </a:rPr>
              <a:t>Giving </a:t>
            </a:r>
            <a:r>
              <a:rPr lang="en-US" dirty="0" smtClean="0">
                <a:solidFill>
                  <a:prstClr val="black"/>
                </a:solidFill>
              </a:rPr>
              <a:t>instructions</a:t>
            </a:r>
            <a:endParaRPr lang="es-ES" dirty="0">
              <a:solidFill>
                <a:prstClr val="black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3846425"/>
            <a:ext cx="2762250" cy="165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86268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8676456" y="6480720"/>
            <a:ext cx="483218" cy="3326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323528" y="260505"/>
            <a:ext cx="8496974" cy="846297"/>
          </a:xfrm>
          <a:prstGeom prst="rect">
            <a:avLst/>
          </a:prstGeom>
          <a:noFill/>
        </p:spPr>
        <p:txBody>
          <a:bodyPr wrap="square" lIns="91357" tIns="45676" rIns="91357" bIns="45676" rtlCol="0">
            <a:spAutoFit/>
          </a:bodyPr>
          <a:lstStyle/>
          <a:p>
            <a:pPr defTabSz="913588"/>
            <a:r>
              <a:rPr lang="en-US" sz="2800" dirty="0" smtClean="0">
                <a:solidFill>
                  <a:srgbClr val="C00000"/>
                </a:solidFill>
                <a:latin typeface="Whitney Light" pitchFamily="50" charset="0"/>
              </a:rPr>
              <a:t>Discussion</a:t>
            </a:r>
            <a:endParaRPr lang="en-US" sz="2800" dirty="0">
              <a:solidFill>
                <a:srgbClr val="C00000"/>
              </a:solidFill>
              <a:latin typeface="Whitney Light" pitchFamily="50" charset="0"/>
            </a:endParaRPr>
          </a:p>
          <a:p>
            <a:pPr defTabSz="913588"/>
            <a:endParaRPr lang="es-ES" sz="900" dirty="0">
              <a:solidFill>
                <a:prstClr val="black"/>
              </a:solidFill>
              <a:latin typeface="Whitney Light" pitchFamily="50" charset="0"/>
            </a:endParaRPr>
          </a:p>
          <a:p>
            <a:pPr defTabSz="913588"/>
            <a:r>
              <a:rPr lang="en-US" sz="1200" dirty="0">
                <a:solidFill>
                  <a:prstClr val="black">
                    <a:lumMod val="50000"/>
                    <a:lumOff val="50000"/>
                  </a:prstClr>
                </a:solidFill>
                <a:latin typeface="Whitney Light" pitchFamily="50" charset="0"/>
              </a:rPr>
              <a:t>	</a:t>
            </a:r>
            <a:endParaRPr lang="es-ES" sz="1600" dirty="0">
              <a:solidFill>
                <a:prstClr val="black"/>
              </a:solidFill>
              <a:latin typeface="Whitney Light" pitchFamily="50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467544" y="1628800"/>
            <a:ext cx="770485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err="1" smtClean="0">
                <a:solidFill>
                  <a:prstClr val="black"/>
                </a:solidFill>
              </a:rPr>
              <a:t>What</a:t>
            </a:r>
            <a:r>
              <a:rPr lang="es-ES" sz="3200" dirty="0" smtClean="0">
                <a:solidFill>
                  <a:prstClr val="black"/>
                </a:solidFill>
              </a:rPr>
              <a:t> </a:t>
            </a:r>
            <a:r>
              <a:rPr lang="es-ES" sz="3200" dirty="0" err="1" smtClean="0">
                <a:solidFill>
                  <a:prstClr val="black"/>
                </a:solidFill>
              </a:rPr>
              <a:t>should</a:t>
            </a:r>
            <a:r>
              <a:rPr lang="es-ES" sz="3200" dirty="0" smtClean="0">
                <a:solidFill>
                  <a:prstClr val="black"/>
                </a:solidFill>
              </a:rPr>
              <a:t> </a:t>
            </a:r>
            <a:r>
              <a:rPr lang="es-ES" sz="3200" dirty="0" err="1" smtClean="0">
                <a:solidFill>
                  <a:prstClr val="black"/>
                </a:solidFill>
              </a:rPr>
              <a:t>we</a:t>
            </a:r>
            <a:r>
              <a:rPr lang="es-ES" sz="3200" dirty="0" smtClean="0">
                <a:solidFill>
                  <a:prstClr val="black"/>
                </a:solidFill>
              </a:rPr>
              <a:t> </a:t>
            </a:r>
            <a:r>
              <a:rPr lang="es-ES" sz="3200" dirty="0" err="1" smtClean="0">
                <a:solidFill>
                  <a:prstClr val="black"/>
                </a:solidFill>
              </a:rPr>
              <a:t>maintain</a:t>
            </a:r>
            <a:r>
              <a:rPr lang="es-ES" sz="3200" dirty="0" smtClean="0">
                <a:solidFill>
                  <a:prstClr val="black"/>
                </a:solidFill>
              </a:rPr>
              <a:t> no </a:t>
            </a:r>
            <a:r>
              <a:rPr lang="es-ES" sz="3200" dirty="0" err="1" smtClean="0">
                <a:solidFill>
                  <a:prstClr val="black"/>
                </a:solidFill>
              </a:rPr>
              <a:t>matter</a:t>
            </a:r>
            <a:r>
              <a:rPr lang="es-ES" sz="3200" dirty="0" smtClean="0">
                <a:solidFill>
                  <a:prstClr val="black"/>
                </a:solidFill>
              </a:rPr>
              <a:t> </a:t>
            </a:r>
            <a:r>
              <a:rPr lang="es-ES" sz="3200" dirty="0" err="1" smtClean="0">
                <a:solidFill>
                  <a:prstClr val="black"/>
                </a:solidFill>
              </a:rPr>
              <a:t>what</a:t>
            </a:r>
            <a:r>
              <a:rPr lang="es-ES" sz="3200" dirty="0" smtClean="0">
                <a:solidFill>
                  <a:prstClr val="black"/>
                </a:solidFill>
              </a:rPr>
              <a:t>?</a:t>
            </a:r>
          </a:p>
          <a:p>
            <a:r>
              <a:rPr lang="es-ES" sz="3200" dirty="0" err="1" smtClean="0">
                <a:solidFill>
                  <a:prstClr val="black"/>
                </a:solidFill>
              </a:rPr>
              <a:t>What</a:t>
            </a:r>
            <a:r>
              <a:rPr lang="es-ES" sz="3200" dirty="0" smtClean="0">
                <a:solidFill>
                  <a:prstClr val="black"/>
                </a:solidFill>
              </a:rPr>
              <a:t> </a:t>
            </a:r>
            <a:r>
              <a:rPr lang="es-ES" sz="3200" dirty="0" err="1" smtClean="0">
                <a:solidFill>
                  <a:prstClr val="black"/>
                </a:solidFill>
              </a:rPr>
              <a:t>must</a:t>
            </a:r>
            <a:r>
              <a:rPr lang="es-ES" sz="3200" dirty="0" smtClean="0">
                <a:solidFill>
                  <a:prstClr val="black"/>
                </a:solidFill>
              </a:rPr>
              <a:t> be </a:t>
            </a:r>
            <a:r>
              <a:rPr lang="es-ES" sz="3200" dirty="0" err="1" smtClean="0">
                <a:solidFill>
                  <a:prstClr val="black"/>
                </a:solidFill>
              </a:rPr>
              <a:t>changed</a:t>
            </a:r>
            <a:r>
              <a:rPr lang="es-ES" sz="3200" dirty="0" smtClean="0">
                <a:solidFill>
                  <a:prstClr val="black"/>
                </a:solidFill>
              </a:rPr>
              <a:t> no </a:t>
            </a:r>
            <a:r>
              <a:rPr lang="es-ES" sz="3200" dirty="0" err="1" smtClean="0">
                <a:solidFill>
                  <a:prstClr val="black"/>
                </a:solidFill>
              </a:rPr>
              <a:t>matter</a:t>
            </a:r>
            <a:r>
              <a:rPr lang="es-ES" sz="3200" dirty="0" smtClean="0">
                <a:solidFill>
                  <a:prstClr val="black"/>
                </a:solidFill>
              </a:rPr>
              <a:t> </a:t>
            </a:r>
            <a:r>
              <a:rPr lang="es-ES" sz="3200" dirty="0" err="1" smtClean="0">
                <a:solidFill>
                  <a:prstClr val="black"/>
                </a:solidFill>
              </a:rPr>
              <a:t>what</a:t>
            </a:r>
            <a:r>
              <a:rPr lang="es-ES" sz="3200" dirty="0" smtClean="0">
                <a:solidFill>
                  <a:prstClr val="black"/>
                </a:solidFill>
              </a:rPr>
              <a:t>?</a:t>
            </a:r>
            <a:endParaRPr lang="es-ES" sz="3200" dirty="0">
              <a:solidFill>
                <a:prstClr val="black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3573016"/>
            <a:ext cx="3387080" cy="14203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56863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8676456" y="6480720"/>
            <a:ext cx="483218" cy="3326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323528" y="260505"/>
            <a:ext cx="8496974" cy="846297"/>
          </a:xfrm>
          <a:prstGeom prst="rect">
            <a:avLst/>
          </a:prstGeom>
          <a:noFill/>
        </p:spPr>
        <p:txBody>
          <a:bodyPr wrap="square" lIns="91357" tIns="45676" rIns="91357" bIns="45676" rtlCol="0">
            <a:spAutoFit/>
          </a:bodyPr>
          <a:lstStyle/>
          <a:p>
            <a:pPr defTabSz="913588"/>
            <a:r>
              <a:rPr lang="en-US" sz="2800" dirty="0" smtClean="0">
                <a:solidFill>
                  <a:srgbClr val="C00000"/>
                </a:solidFill>
                <a:latin typeface="Whitney Light" pitchFamily="50" charset="0"/>
              </a:rPr>
              <a:t>Bibliography</a:t>
            </a:r>
            <a:endParaRPr lang="en-US" sz="2800" dirty="0">
              <a:solidFill>
                <a:srgbClr val="C00000"/>
              </a:solidFill>
              <a:latin typeface="Whitney Light" pitchFamily="50" charset="0"/>
            </a:endParaRPr>
          </a:p>
          <a:p>
            <a:pPr defTabSz="913588"/>
            <a:endParaRPr lang="es-ES" sz="900" dirty="0">
              <a:solidFill>
                <a:prstClr val="black"/>
              </a:solidFill>
              <a:latin typeface="Whitney Light" pitchFamily="50" charset="0"/>
            </a:endParaRPr>
          </a:p>
          <a:p>
            <a:pPr defTabSz="913588"/>
            <a:r>
              <a:rPr lang="en-US" sz="1200" dirty="0">
                <a:solidFill>
                  <a:prstClr val="black">
                    <a:lumMod val="50000"/>
                    <a:lumOff val="50000"/>
                  </a:prstClr>
                </a:solidFill>
                <a:latin typeface="Whitney Light" pitchFamily="50" charset="0"/>
              </a:rPr>
              <a:t>	</a:t>
            </a:r>
            <a:endParaRPr lang="es-ES" sz="1600" dirty="0">
              <a:solidFill>
                <a:prstClr val="black"/>
              </a:solidFill>
              <a:latin typeface="Whitney Light" pitchFamily="50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467544" y="1628800"/>
            <a:ext cx="770485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dirty="0" smtClean="0">
                <a:solidFill>
                  <a:prstClr val="black"/>
                </a:solidFill>
              </a:rPr>
              <a:t>Bell</a:t>
            </a:r>
            <a:r>
              <a:rPr lang="en-US" dirty="0">
                <a:solidFill>
                  <a:prstClr val="black"/>
                </a:solidFill>
              </a:rPr>
              <a:t>, M. (2001) Supported </a:t>
            </a:r>
            <a:r>
              <a:rPr lang="en-US" dirty="0" smtClean="0">
                <a:solidFill>
                  <a:prstClr val="black"/>
                </a:solidFill>
              </a:rPr>
              <a:t>Reflective Practice</a:t>
            </a:r>
            <a:r>
              <a:rPr lang="en-US" dirty="0">
                <a:solidFill>
                  <a:prstClr val="black"/>
                </a:solidFill>
              </a:rPr>
              <a:t>: a </a:t>
            </a:r>
            <a:r>
              <a:rPr lang="en-US" dirty="0" err="1">
                <a:solidFill>
                  <a:prstClr val="black"/>
                </a:solidFill>
              </a:rPr>
              <a:t>programme</a:t>
            </a:r>
            <a:r>
              <a:rPr lang="en-US" dirty="0">
                <a:solidFill>
                  <a:prstClr val="black"/>
                </a:solidFill>
              </a:rPr>
              <a:t> of peer observation and feedback for academic teaching development. </a:t>
            </a:r>
            <a:r>
              <a:rPr lang="en-US" i="1" dirty="0">
                <a:solidFill>
                  <a:prstClr val="black"/>
                </a:solidFill>
              </a:rPr>
              <a:t>International Journal for Academic Development</a:t>
            </a:r>
            <a:r>
              <a:rPr lang="en-US" dirty="0">
                <a:solidFill>
                  <a:prstClr val="black"/>
                </a:solidFill>
              </a:rPr>
              <a:t>, 6 (1), 29-39</a:t>
            </a:r>
            <a:r>
              <a:rPr lang="en-US" dirty="0" smtClean="0">
                <a:solidFill>
                  <a:prstClr val="black"/>
                </a:solidFill>
              </a:rPr>
              <a:t>.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dirty="0" smtClean="0">
                <a:solidFill>
                  <a:prstClr val="black"/>
                </a:solidFill>
              </a:rPr>
              <a:t>Montgomery</a:t>
            </a:r>
            <a:r>
              <a:rPr lang="en-US" dirty="0">
                <a:solidFill>
                  <a:prstClr val="black"/>
                </a:solidFill>
              </a:rPr>
              <a:t>, D. </a:t>
            </a:r>
            <a:r>
              <a:rPr lang="en-US" dirty="0">
                <a:solidFill>
                  <a:prstClr val="black"/>
                </a:solidFill>
              </a:rPr>
              <a:t>(2002). </a:t>
            </a:r>
            <a:r>
              <a:rPr lang="en-US" i="1">
                <a:solidFill>
                  <a:prstClr val="black"/>
                </a:solidFill>
              </a:rPr>
              <a:t>Helping </a:t>
            </a:r>
            <a:r>
              <a:rPr lang="en-US" i="1" smtClean="0">
                <a:solidFill>
                  <a:prstClr val="black"/>
                </a:solidFill>
              </a:rPr>
              <a:t>Teachers </a:t>
            </a:r>
            <a:r>
              <a:rPr lang="en-US" i="1" smtClean="0">
                <a:solidFill>
                  <a:prstClr val="black"/>
                </a:solidFill>
              </a:rPr>
              <a:t>D</a:t>
            </a:r>
            <a:r>
              <a:rPr lang="en-US" i="1" smtClean="0">
                <a:solidFill>
                  <a:prstClr val="black"/>
                </a:solidFill>
              </a:rPr>
              <a:t>evelop </a:t>
            </a:r>
            <a:r>
              <a:rPr lang="en-US" i="1" smtClean="0">
                <a:solidFill>
                  <a:prstClr val="black"/>
                </a:solidFill>
              </a:rPr>
              <a:t>T</a:t>
            </a:r>
            <a:r>
              <a:rPr lang="en-US" i="1" smtClean="0">
                <a:solidFill>
                  <a:prstClr val="black"/>
                </a:solidFill>
              </a:rPr>
              <a:t>hrough </a:t>
            </a:r>
            <a:r>
              <a:rPr lang="en-US" i="1" smtClean="0">
                <a:solidFill>
                  <a:prstClr val="black"/>
                </a:solidFill>
              </a:rPr>
              <a:t>C</a:t>
            </a:r>
            <a:r>
              <a:rPr lang="en-US" i="1" smtClean="0">
                <a:solidFill>
                  <a:prstClr val="black"/>
                </a:solidFill>
              </a:rPr>
              <a:t>lassroom </a:t>
            </a:r>
            <a:r>
              <a:rPr lang="en-US" i="1" dirty="0" smtClean="0">
                <a:solidFill>
                  <a:prstClr val="black"/>
                </a:solidFill>
              </a:rPr>
              <a:t>O</a:t>
            </a:r>
            <a:r>
              <a:rPr lang="en-US" i="1" smtClean="0">
                <a:solidFill>
                  <a:prstClr val="black"/>
                </a:solidFill>
              </a:rPr>
              <a:t>bservation</a:t>
            </a:r>
            <a:r>
              <a:rPr lang="en-US" i="1" dirty="0">
                <a:solidFill>
                  <a:prstClr val="black"/>
                </a:solidFill>
              </a:rPr>
              <a:t>.</a:t>
            </a:r>
            <a:r>
              <a:rPr lang="en-US" dirty="0">
                <a:solidFill>
                  <a:prstClr val="black"/>
                </a:solidFill>
              </a:rPr>
              <a:t> </a:t>
            </a:r>
            <a:r>
              <a:rPr lang="es-ES" dirty="0">
                <a:solidFill>
                  <a:prstClr val="black"/>
                </a:solidFill>
              </a:rPr>
              <a:t>David </a:t>
            </a:r>
            <a:r>
              <a:rPr lang="es-ES" dirty="0" err="1">
                <a:solidFill>
                  <a:prstClr val="black"/>
                </a:solidFill>
              </a:rPr>
              <a:t>Fulton</a:t>
            </a:r>
            <a:r>
              <a:rPr lang="es-ES" dirty="0">
                <a:solidFill>
                  <a:prstClr val="black"/>
                </a:solidFill>
              </a:rPr>
              <a:t> </a:t>
            </a:r>
            <a:r>
              <a:rPr lang="es-ES" dirty="0" err="1">
                <a:solidFill>
                  <a:prstClr val="black"/>
                </a:solidFill>
              </a:rPr>
              <a:t>Publishers</a:t>
            </a:r>
            <a:r>
              <a:rPr lang="es-ES" dirty="0">
                <a:solidFill>
                  <a:prstClr val="black"/>
                </a:solidFill>
              </a:rPr>
              <a:t> </a:t>
            </a:r>
            <a:r>
              <a:rPr lang="es-ES" dirty="0" err="1">
                <a:solidFill>
                  <a:prstClr val="black"/>
                </a:solidFill>
              </a:rPr>
              <a:t>ltd.</a:t>
            </a:r>
            <a:r>
              <a:rPr lang="es-ES" dirty="0">
                <a:solidFill>
                  <a:prstClr val="black"/>
                </a:solidFill>
              </a:rPr>
              <a:t> London.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dirty="0" smtClean="0">
                <a:solidFill>
                  <a:prstClr val="black"/>
                </a:solidFill>
              </a:rPr>
              <a:t>Richards</a:t>
            </a:r>
            <a:r>
              <a:rPr lang="en-US" dirty="0">
                <a:solidFill>
                  <a:prstClr val="black"/>
                </a:solidFill>
              </a:rPr>
              <a:t>, J., and </a:t>
            </a:r>
            <a:r>
              <a:rPr lang="en-US" dirty="0" err="1">
                <a:solidFill>
                  <a:prstClr val="black"/>
                </a:solidFill>
              </a:rPr>
              <a:t>Farrel</a:t>
            </a:r>
            <a:r>
              <a:rPr lang="en-US" dirty="0">
                <a:solidFill>
                  <a:prstClr val="black"/>
                </a:solidFill>
              </a:rPr>
              <a:t>, T. (2005). </a:t>
            </a:r>
            <a:r>
              <a:rPr lang="en-US" i="1" dirty="0">
                <a:solidFill>
                  <a:prstClr val="black"/>
                </a:solidFill>
              </a:rPr>
              <a:t>Professional </a:t>
            </a:r>
            <a:r>
              <a:rPr lang="en-US" i="1" dirty="0" smtClean="0">
                <a:solidFill>
                  <a:prstClr val="black"/>
                </a:solidFill>
              </a:rPr>
              <a:t>Development </a:t>
            </a:r>
            <a:r>
              <a:rPr lang="en-US" i="1" dirty="0">
                <a:solidFill>
                  <a:prstClr val="black"/>
                </a:solidFill>
              </a:rPr>
              <a:t>for </a:t>
            </a:r>
            <a:r>
              <a:rPr lang="en-US" i="1" dirty="0" smtClean="0">
                <a:solidFill>
                  <a:prstClr val="black"/>
                </a:solidFill>
              </a:rPr>
              <a:t>Language Teachers</a:t>
            </a:r>
            <a:r>
              <a:rPr lang="en-US" i="1" dirty="0">
                <a:solidFill>
                  <a:prstClr val="black"/>
                </a:solidFill>
              </a:rPr>
              <a:t>: Strategies for teacher learning</a:t>
            </a:r>
            <a:r>
              <a:rPr lang="en-US" dirty="0">
                <a:solidFill>
                  <a:prstClr val="black"/>
                </a:solidFill>
              </a:rPr>
              <a:t>. </a:t>
            </a:r>
            <a:r>
              <a:rPr lang="es-ES" dirty="0">
                <a:solidFill>
                  <a:prstClr val="black"/>
                </a:solidFill>
              </a:rPr>
              <a:t>Cambridge: Cambridge </a:t>
            </a:r>
            <a:r>
              <a:rPr lang="es-ES" dirty="0" err="1">
                <a:solidFill>
                  <a:prstClr val="black"/>
                </a:solidFill>
              </a:rPr>
              <a:t>University</a:t>
            </a:r>
            <a:r>
              <a:rPr lang="es-ES" dirty="0">
                <a:solidFill>
                  <a:prstClr val="black"/>
                </a:solidFill>
              </a:rPr>
              <a:t> </a:t>
            </a:r>
            <a:r>
              <a:rPr lang="es-ES" dirty="0" err="1">
                <a:solidFill>
                  <a:prstClr val="black"/>
                </a:solidFill>
              </a:rPr>
              <a:t>Press</a:t>
            </a:r>
            <a:r>
              <a:rPr lang="es-ES" dirty="0">
                <a:solidFill>
                  <a:prstClr val="black"/>
                </a:solidFill>
              </a:rPr>
              <a:t>.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dirty="0" err="1" smtClean="0">
                <a:solidFill>
                  <a:prstClr val="black"/>
                </a:solidFill>
              </a:rPr>
              <a:t>Wajnryb</a:t>
            </a:r>
            <a:r>
              <a:rPr lang="en-US" dirty="0">
                <a:solidFill>
                  <a:prstClr val="black"/>
                </a:solidFill>
              </a:rPr>
              <a:t>, R. (1992). </a:t>
            </a:r>
            <a:r>
              <a:rPr lang="en-US" i="1" dirty="0">
                <a:solidFill>
                  <a:prstClr val="black"/>
                </a:solidFill>
              </a:rPr>
              <a:t>Classroom Observation Tasks. A resource book for language teachers and trainers</a:t>
            </a:r>
            <a:r>
              <a:rPr lang="en-US" dirty="0">
                <a:solidFill>
                  <a:prstClr val="black"/>
                </a:solidFill>
              </a:rPr>
              <a:t>.  </a:t>
            </a:r>
            <a:r>
              <a:rPr lang="es-ES" dirty="0">
                <a:solidFill>
                  <a:prstClr val="black"/>
                </a:solidFill>
              </a:rPr>
              <a:t>Cambridge </a:t>
            </a:r>
            <a:r>
              <a:rPr lang="es-ES" dirty="0" err="1">
                <a:solidFill>
                  <a:prstClr val="black"/>
                </a:solidFill>
              </a:rPr>
              <a:t>University</a:t>
            </a:r>
            <a:r>
              <a:rPr lang="es-ES" dirty="0">
                <a:solidFill>
                  <a:prstClr val="black"/>
                </a:solidFill>
              </a:rPr>
              <a:t> </a:t>
            </a:r>
            <a:r>
              <a:rPr lang="es-ES" dirty="0" err="1">
                <a:solidFill>
                  <a:prstClr val="black"/>
                </a:solidFill>
              </a:rPr>
              <a:t>Press</a:t>
            </a:r>
            <a:r>
              <a:rPr lang="es-ES" dirty="0">
                <a:solidFill>
                  <a:prstClr val="black"/>
                </a:solidFill>
              </a:rPr>
              <a:t>.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ES" dirty="0" err="1" smtClean="0">
                <a:solidFill>
                  <a:prstClr val="black"/>
                </a:solidFill>
              </a:rPr>
              <a:t>Tilbury</a:t>
            </a:r>
            <a:r>
              <a:rPr lang="es-ES" dirty="0" smtClean="0">
                <a:solidFill>
                  <a:prstClr val="black"/>
                </a:solidFill>
              </a:rPr>
              <a:t>, Alex. (2005) </a:t>
            </a:r>
            <a:r>
              <a:rPr lang="es-ES" i="1" dirty="0" smtClean="0">
                <a:solidFill>
                  <a:prstClr val="black"/>
                </a:solidFill>
              </a:rPr>
              <a:t>Peer </a:t>
            </a:r>
            <a:r>
              <a:rPr lang="es-ES" i="1" dirty="0" err="1" smtClean="0">
                <a:solidFill>
                  <a:prstClr val="black"/>
                </a:solidFill>
              </a:rPr>
              <a:t>Observation</a:t>
            </a:r>
            <a:r>
              <a:rPr lang="es-ES" i="1" dirty="0" smtClean="0">
                <a:solidFill>
                  <a:prstClr val="black"/>
                </a:solidFill>
              </a:rPr>
              <a:t>, </a:t>
            </a:r>
            <a:r>
              <a:rPr lang="es-ES" i="1" dirty="0" err="1" smtClean="0">
                <a:solidFill>
                  <a:prstClr val="black"/>
                </a:solidFill>
              </a:rPr>
              <a:t>professional</a:t>
            </a:r>
            <a:r>
              <a:rPr lang="es-ES" i="1" dirty="0" smtClean="0">
                <a:solidFill>
                  <a:prstClr val="black"/>
                </a:solidFill>
              </a:rPr>
              <a:t> </a:t>
            </a:r>
            <a:r>
              <a:rPr lang="es-ES" i="1" dirty="0" smtClean="0">
                <a:solidFill>
                  <a:prstClr val="black"/>
                </a:solidFill>
              </a:rPr>
              <a:t>development </a:t>
            </a:r>
            <a:r>
              <a:rPr lang="es-ES" i="1" dirty="0" err="1" smtClean="0">
                <a:solidFill>
                  <a:prstClr val="black"/>
                </a:solidFill>
              </a:rPr>
              <a:t>tasks</a:t>
            </a:r>
            <a:r>
              <a:rPr lang="es-ES" dirty="0" smtClean="0">
                <a:solidFill>
                  <a:prstClr val="black"/>
                </a:solidFill>
              </a:rPr>
              <a:t>. Cambridge </a:t>
            </a:r>
            <a:r>
              <a:rPr lang="es-ES" dirty="0" err="1" smtClean="0">
                <a:solidFill>
                  <a:prstClr val="black"/>
                </a:solidFill>
              </a:rPr>
              <a:t>University</a:t>
            </a:r>
            <a:r>
              <a:rPr lang="es-ES" dirty="0" smtClean="0">
                <a:solidFill>
                  <a:prstClr val="black"/>
                </a:solidFill>
              </a:rPr>
              <a:t> </a:t>
            </a:r>
            <a:r>
              <a:rPr lang="es-ES" dirty="0" err="1" smtClean="0">
                <a:solidFill>
                  <a:prstClr val="black"/>
                </a:solidFill>
              </a:rPr>
              <a:t>Press</a:t>
            </a:r>
            <a:endParaRPr lang="es-ES" dirty="0">
              <a:solidFill>
                <a:prstClr val="black"/>
              </a:solidFill>
            </a:endParaRPr>
          </a:p>
        </p:txBody>
      </p:sp>
      <p:sp>
        <p:nvSpPr>
          <p:cNvPr id="2" name="AutoShape 2" descr="Resultado de imagen de foto libro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9275" y="35239"/>
            <a:ext cx="1692000" cy="169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90492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8676456" y="6480720"/>
            <a:ext cx="483218" cy="3326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323528" y="260505"/>
            <a:ext cx="8496974" cy="846297"/>
          </a:xfrm>
          <a:prstGeom prst="rect">
            <a:avLst/>
          </a:prstGeom>
          <a:noFill/>
        </p:spPr>
        <p:txBody>
          <a:bodyPr wrap="square" lIns="91357" tIns="45676" rIns="91357" bIns="45676" rtlCol="0">
            <a:spAutoFit/>
          </a:bodyPr>
          <a:lstStyle/>
          <a:p>
            <a:pPr defTabSz="913588"/>
            <a:r>
              <a:rPr lang="en-US" sz="2800" smtClean="0">
                <a:solidFill>
                  <a:srgbClr val="C00000"/>
                </a:solidFill>
                <a:latin typeface="Whitney Light" pitchFamily="50" charset="0"/>
              </a:rPr>
              <a:t>Some sites of interest</a:t>
            </a:r>
            <a:endParaRPr lang="en-US" sz="2800" dirty="0">
              <a:solidFill>
                <a:srgbClr val="C00000"/>
              </a:solidFill>
              <a:latin typeface="Whitney Light" pitchFamily="50" charset="0"/>
            </a:endParaRPr>
          </a:p>
          <a:p>
            <a:pPr defTabSz="913588"/>
            <a:endParaRPr lang="es-ES" sz="900" dirty="0">
              <a:solidFill>
                <a:prstClr val="black"/>
              </a:solidFill>
              <a:latin typeface="Whitney Light" pitchFamily="50" charset="0"/>
            </a:endParaRPr>
          </a:p>
          <a:p>
            <a:pPr defTabSz="913588"/>
            <a:r>
              <a:rPr lang="en-US" sz="1200" dirty="0">
                <a:solidFill>
                  <a:prstClr val="black">
                    <a:lumMod val="50000"/>
                    <a:lumOff val="50000"/>
                  </a:prstClr>
                </a:solidFill>
                <a:latin typeface="Whitney Light" pitchFamily="50" charset="0"/>
              </a:rPr>
              <a:t>	</a:t>
            </a:r>
            <a:endParaRPr lang="es-ES" sz="1600" dirty="0">
              <a:solidFill>
                <a:prstClr val="black"/>
              </a:solidFill>
              <a:latin typeface="Whitney Light" pitchFamily="50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467544" y="1628800"/>
            <a:ext cx="7704856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>
                <a:solidFill>
                  <a:prstClr val="black"/>
                </a:solidFill>
                <a:hlinkClick r:id="rId2"/>
              </a:rPr>
              <a:t>http://</a:t>
            </a:r>
            <a:r>
              <a:rPr lang="es-ES" sz="2000" dirty="0" smtClean="0">
                <a:solidFill>
                  <a:prstClr val="black"/>
                </a:solidFill>
                <a:hlinkClick r:id="rId2"/>
              </a:rPr>
              <a:t>www.aitsl.edu.au/professional-growth/support/classroom-observation-strategies</a:t>
            </a:r>
            <a:endParaRPr lang="es-ES" sz="2000" dirty="0" smtClean="0">
              <a:solidFill>
                <a:prstClr val="black"/>
              </a:solidFill>
            </a:endParaRPr>
          </a:p>
          <a:p>
            <a:endParaRPr lang="es-ES" sz="2000" dirty="0" smtClean="0">
              <a:solidFill>
                <a:prstClr val="black"/>
              </a:solidFill>
            </a:endParaRPr>
          </a:p>
          <a:p>
            <a:r>
              <a:rPr lang="es-ES" sz="2000" dirty="0">
                <a:solidFill>
                  <a:prstClr val="black"/>
                </a:solidFill>
                <a:hlinkClick r:id="rId3"/>
              </a:rPr>
              <a:t>http://</a:t>
            </a:r>
            <a:r>
              <a:rPr lang="es-ES" sz="2000" dirty="0" smtClean="0">
                <a:solidFill>
                  <a:prstClr val="black"/>
                </a:solidFill>
                <a:hlinkClick r:id="rId3"/>
              </a:rPr>
              <a:t>www.ascd.org/publications/educational-leadership/may14/vol71/num08/Rethinking-Classroom-Observation.aspx</a:t>
            </a:r>
            <a:endParaRPr lang="es-ES" sz="2000" dirty="0" smtClean="0">
              <a:solidFill>
                <a:prstClr val="black"/>
              </a:solidFill>
            </a:endParaRPr>
          </a:p>
          <a:p>
            <a:endParaRPr lang="es-ES" sz="2000" dirty="0" smtClean="0">
              <a:solidFill>
                <a:prstClr val="black"/>
              </a:solidFill>
              <a:hlinkClick r:id="rId4"/>
            </a:endParaRPr>
          </a:p>
          <a:p>
            <a:r>
              <a:rPr lang="es-ES" sz="2000" dirty="0" smtClean="0">
                <a:solidFill>
                  <a:prstClr val="black"/>
                </a:solidFill>
                <a:hlinkClick r:id="rId4"/>
              </a:rPr>
              <a:t>http</a:t>
            </a:r>
            <a:r>
              <a:rPr lang="es-ES" sz="2000" dirty="0">
                <a:solidFill>
                  <a:prstClr val="black"/>
                </a:solidFill>
                <a:hlinkClick r:id="rId4"/>
              </a:rPr>
              <a:t>://educationnext.org/getting-classroom-observations-right</a:t>
            </a:r>
            <a:r>
              <a:rPr lang="es-ES" sz="2000" dirty="0" smtClean="0">
                <a:solidFill>
                  <a:prstClr val="black"/>
                </a:solidFill>
                <a:hlinkClick r:id="rId4"/>
              </a:rPr>
              <a:t>/</a:t>
            </a:r>
            <a:endParaRPr lang="es-ES" sz="2000" dirty="0" smtClean="0">
              <a:solidFill>
                <a:prstClr val="black"/>
              </a:solidFill>
            </a:endParaRPr>
          </a:p>
          <a:p>
            <a:endParaRPr lang="es-ES" sz="2000" dirty="0" smtClean="0">
              <a:solidFill>
                <a:prstClr val="black"/>
              </a:solidFill>
              <a:hlinkClick r:id="rId5"/>
            </a:endParaRPr>
          </a:p>
          <a:p>
            <a:r>
              <a:rPr lang="es-ES" sz="2000" dirty="0" smtClean="0">
                <a:solidFill>
                  <a:prstClr val="black"/>
                </a:solidFill>
                <a:hlinkClick r:id="rId5"/>
              </a:rPr>
              <a:t>http</a:t>
            </a:r>
            <a:r>
              <a:rPr lang="es-ES" sz="2000" dirty="0">
                <a:solidFill>
                  <a:prstClr val="black"/>
                </a:solidFill>
                <a:hlinkClick r:id="rId5"/>
              </a:rPr>
              <a:t>://</a:t>
            </a:r>
            <a:r>
              <a:rPr lang="es-ES" sz="2000" dirty="0" smtClean="0">
                <a:solidFill>
                  <a:prstClr val="black"/>
                </a:solidFill>
                <a:hlinkClick r:id="rId5"/>
              </a:rPr>
              <a:t>curry.virginia.edu/resource-library/practitioners-guide-to-classroom-observations</a:t>
            </a:r>
            <a:endParaRPr lang="es-ES" sz="2000" dirty="0" smtClean="0">
              <a:solidFill>
                <a:prstClr val="black"/>
              </a:solidFill>
            </a:endParaRPr>
          </a:p>
          <a:p>
            <a:endParaRPr lang="es-ES" sz="2000" dirty="0" smtClean="0">
              <a:solidFill>
                <a:prstClr val="black"/>
              </a:solidFill>
            </a:endParaRPr>
          </a:p>
          <a:p>
            <a:endParaRPr lang="es-ES" sz="2000" dirty="0" smtClean="0">
              <a:solidFill>
                <a:prstClr val="black"/>
              </a:solidFill>
            </a:endParaRPr>
          </a:p>
          <a:p>
            <a:endParaRPr lang="es-ES" sz="20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9973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ersonalizad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16522</TotalTime>
  <Words>583</Words>
  <Application>Microsoft Office PowerPoint</Application>
  <PresentationFormat>Presentación en pantalla (4:3)</PresentationFormat>
  <Paragraphs>109</Paragraphs>
  <Slides>11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11</vt:i4>
      </vt:variant>
    </vt:vector>
  </HeadingPairs>
  <TitlesOfParts>
    <vt:vector size="13" baseType="lpstr">
      <vt:lpstr>Tema de Office</vt:lpstr>
      <vt:lpstr>Diseño personalizado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Universidad Europea de Madrid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MARTA PUIG DE LA BELLACASA ALCAIDE</dc:creator>
  <cp:lastModifiedBy>BIRGIT STROTMANN </cp:lastModifiedBy>
  <cp:revision>726</cp:revision>
  <cp:lastPrinted>2016-07-10T17:53:50Z</cp:lastPrinted>
  <dcterms:created xsi:type="dcterms:W3CDTF">2015-09-09T11:13:16Z</dcterms:created>
  <dcterms:modified xsi:type="dcterms:W3CDTF">2016-07-11T09:59:07Z</dcterms:modified>
</cp:coreProperties>
</file>